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media/audio41.wav" ContentType="audio/x-wav"/>
  <Override PartName="/ppt/media/audio5.wav" ContentType="audio/x-wav"/>
  <Override PartName="/ppt/media/audio21.wav" ContentType="audio/x-wav"/>
  <Default Extension="xlsx" ContentType="application/vnd.openxmlformats-officedocument.spreadsheetml.sheet"/>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media/audio31.wav" ContentType="audio/x-wav"/>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745" r:id="rId1"/>
  </p:sldMasterIdLst>
  <p:notesMasterIdLst>
    <p:notesMasterId r:id="rId62"/>
  </p:notesMasterIdLst>
  <p:handoutMasterIdLst>
    <p:handoutMasterId r:id="rId63"/>
  </p:handoutMasterIdLst>
  <p:sldIdLst>
    <p:sldId id="256" r:id="rId2"/>
    <p:sldId id="303" r:id="rId3"/>
    <p:sldId id="277" r:id="rId4"/>
    <p:sldId id="296" r:id="rId5"/>
    <p:sldId id="323" r:id="rId6"/>
    <p:sldId id="326" r:id="rId7"/>
    <p:sldId id="327" r:id="rId8"/>
    <p:sldId id="328" r:id="rId9"/>
    <p:sldId id="329" r:id="rId10"/>
    <p:sldId id="330" r:id="rId11"/>
    <p:sldId id="331" r:id="rId12"/>
    <p:sldId id="332" r:id="rId13"/>
    <p:sldId id="333" r:id="rId14"/>
    <p:sldId id="334" r:id="rId15"/>
    <p:sldId id="335" r:id="rId16"/>
    <p:sldId id="336" r:id="rId17"/>
    <p:sldId id="337" r:id="rId18"/>
    <p:sldId id="338" r:id="rId19"/>
    <p:sldId id="339" r:id="rId20"/>
    <p:sldId id="340" r:id="rId21"/>
    <p:sldId id="283" r:id="rId22"/>
    <p:sldId id="257" r:id="rId23"/>
    <p:sldId id="259" r:id="rId24"/>
    <p:sldId id="260" r:id="rId25"/>
    <p:sldId id="261" r:id="rId26"/>
    <p:sldId id="262" r:id="rId27"/>
    <p:sldId id="279" r:id="rId28"/>
    <p:sldId id="285" r:id="rId29"/>
    <p:sldId id="341" r:id="rId30"/>
    <p:sldId id="263" r:id="rId31"/>
    <p:sldId id="265" r:id="rId32"/>
    <p:sldId id="268" r:id="rId33"/>
    <p:sldId id="269" r:id="rId34"/>
    <p:sldId id="270" r:id="rId35"/>
    <p:sldId id="271" r:id="rId36"/>
    <p:sldId id="278" r:id="rId37"/>
    <p:sldId id="287" r:id="rId38"/>
    <p:sldId id="297" r:id="rId39"/>
    <p:sldId id="288" r:id="rId40"/>
    <p:sldId id="304" r:id="rId41"/>
    <p:sldId id="306" r:id="rId42"/>
    <p:sldId id="307" r:id="rId43"/>
    <p:sldId id="308" r:id="rId44"/>
    <p:sldId id="309" r:id="rId45"/>
    <p:sldId id="310" r:id="rId46"/>
    <p:sldId id="311" r:id="rId47"/>
    <p:sldId id="321" r:id="rId48"/>
    <p:sldId id="272" r:id="rId49"/>
    <p:sldId id="273" r:id="rId50"/>
    <p:sldId id="275" r:id="rId51"/>
    <p:sldId id="294" r:id="rId52"/>
    <p:sldId id="302" r:id="rId53"/>
    <p:sldId id="295" r:id="rId54"/>
    <p:sldId id="291" r:id="rId55"/>
    <p:sldId id="315" r:id="rId56"/>
    <p:sldId id="290" r:id="rId57"/>
    <p:sldId id="293" r:id="rId58"/>
    <p:sldId id="320" r:id="rId59"/>
    <p:sldId id="286" r:id="rId60"/>
    <p:sldId id="274" r:id="rId6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2F0E2"/>
    <a:srgbClr val="F5F0E7"/>
    <a:srgbClr val="F5F1E7"/>
    <a:srgbClr val="EFECE5"/>
    <a:srgbClr val="F7F3E9"/>
    <a:srgbClr val="F2F0EA"/>
    <a:srgbClr val="ECE9E0"/>
    <a:srgbClr val="EAE7DA"/>
    <a:srgbClr val="F4F2E4"/>
    <a:srgbClr val="CC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227" autoAdjust="0"/>
  </p:normalViewPr>
  <p:slideViewPr>
    <p:cSldViewPr>
      <p:cViewPr varScale="1">
        <p:scale>
          <a:sx n="59" d="100"/>
          <a:sy n="59" d="100"/>
        </p:scale>
        <p:origin x="-240" y="-90"/>
      </p:cViewPr>
      <p:guideLst>
        <p:guide orient="horz" pos="2160"/>
        <p:guide pos="2880"/>
      </p:guideLst>
    </p:cSldViewPr>
  </p:slideViewPr>
  <p:notesTextViewPr>
    <p:cViewPr>
      <p:scale>
        <a:sx n="100" d="100"/>
        <a:sy n="100" d="100"/>
      </p:scale>
      <p:origin x="0" y="0"/>
    </p:cViewPr>
  </p:notesTextViewPr>
  <p:sorterViewPr>
    <p:cViewPr>
      <p:scale>
        <a:sx n="20" d="100"/>
        <a:sy n="2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2007_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2007_Workbook2.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26"/>
  <c:chart>
    <c:title>
      <c:tx>
        <c:rich>
          <a:bodyPr/>
          <a:lstStyle/>
          <a:p>
            <a:pPr algn="l">
              <a:defRPr b="0">
                <a:solidFill>
                  <a:srgbClr val="C00000"/>
                </a:solidFill>
              </a:defRPr>
            </a:pPr>
            <a:r>
              <a:rPr lang="en-US" sz="2800" b="0" dirty="0">
                <a:solidFill>
                  <a:srgbClr val="C00000"/>
                </a:solidFill>
              </a:rPr>
              <a:t>Property </a:t>
            </a:r>
            <a:r>
              <a:rPr lang="en-US" sz="2800" b="0" dirty="0" smtClean="0">
                <a:solidFill>
                  <a:srgbClr val="C00000"/>
                </a:solidFill>
              </a:rPr>
              <a:t>Tax</a:t>
            </a:r>
            <a:r>
              <a:rPr lang="en-US" sz="2800" b="0" baseline="0" dirty="0" smtClean="0">
                <a:solidFill>
                  <a:srgbClr val="C00000"/>
                </a:solidFill>
              </a:rPr>
              <a:t> </a:t>
            </a:r>
            <a:r>
              <a:rPr lang="en-US" sz="2800" b="0" dirty="0" smtClean="0">
                <a:solidFill>
                  <a:srgbClr val="C00000"/>
                </a:solidFill>
              </a:rPr>
              <a:t>Pie </a:t>
            </a:r>
            <a:r>
              <a:rPr lang="en-US" sz="2800" b="0" dirty="0">
                <a:solidFill>
                  <a:srgbClr val="C00000"/>
                </a:solidFill>
              </a:rPr>
              <a:t>Chart</a:t>
            </a:r>
          </a:p>
        </c:rich>
      </c:tx>
      <c:layout>
        <c:manualLayout>
          <c:xMode val="edge"/>
          <c:yMode val="edge"/>
          <c:x val="4.2858048993875776E-2"/>
          <c:y val="5.350428696412949E-2"/>
        </c:manualLayout>
      </c:layout>
    </c:title>
    <c:plotArea>
      <c:layout/>
      <c:pieChart>
        <c:varyColors val="1"/>
        <c:ser>
          <c:idx val="0"/>
          <c:order val="0"/>
          <c:tx>
            <c:strRef>
              <c:f>Sheet1!$B$1</c:f>
              <c:strCache>
                <c:ptCount val="1"/>
                <c:pt idx="0">
                  <c:v>Property Tax Pie Chart</c:v>
                </c:pt>
              </c:strCache>
            </c:strRef>
          </c:tx>
          <c:dLbls>
            <c:dLbl>
              <c:idx val="3"/>
              <c:layout/>
              <c:tx>
                <c:rich>
                  <a:bodyPr/>
                  <a:lstStyle/>
                  <a:p>
                    <a:r>
                      <a:rPr lang="en-US" dirty="0"/>
                      <a:t>Other 
</a:t>
                    </a:r>
                    <a:r>
                      <a:rPr lang="en-US" dirty="0" smtClean="0"/>
                      <a:t>*8</a:t>
                    </a:r>
                    <a:r>
                      <a:rPr lang="en-US" dirty="0"/>
                      <a:t>%</a:t>
                    </a:r>
                  </a:p>
                </c:rich>
              </c:tx>
              <c:showCatName val="1"/>
              <c:showPercent val="1"/>
              <c:extLst>
                <c:ext xmlns:c15="http://schemas.microsoft.com/office/drawing/2012/chart" uri="{CE6537A1-D6FC-4f65-9D91-7224C49458BB}">
                  <c15:layout/>
                </c:ext>
              </c:extLst>
            </c:dLbl>
            <c:spPr>
              <a:noFill/>
              <a:ln>
                <a:noFill/>
              </a:ln>
              <a:effectLst/>
            </c:spPr>
            <c:showCatName val="1"/>
            <c:showPercent val="1"/>
            <c:showLeaderLines val="1"/>
            <c:extLst>
              <c:ext xmlns:c15="http://schemas.microsoft.com/office/drawing/2012/chart" uri="{CE6537A1-D6FC-4f65-9D91-7224C49458BB}">
                <c15:layout/>
              </c:ext>
            </c:extLst>
          </c:dLbls>
          <c:cat>
            <c:strRef>
              <c:f>Sheet1!$A$2:$A$6</c:f>
              <c:strCache>
                <c:ptCount val="5"/>
                <c:pt idx="0">
                  <c:v>Cities &amp; Towns</c:v>
                </c:pt>
                <c:pt idx="1">
                  <c:v>Counties</c:v>
                </c:pt>
                <c:pt idx="2">
                  <c:v>Fire  District</c:v>
                </c:pt>
                <c:pt idx="3">
                  <c:v>Other </c:v>
                </c:pt>
                <c:pt idx="4">
                  <c:v>Schools</c:v>
                </c:pt>
              </c:strCache>
            </c:strRef>
          </c:cat>
          <c:val>
            <c:numRef>
              <c:f>Sheet1!$B$2:$B$6</c:f>
              <c:numCache>
                <c:formatCode>General</c:formatCode>
                <c:ptCount val="5"/>
                <c:pt idx="0">
                  <c:v>14</c:v>
                </c:pt>
                <c:pt idx="1">
                  <c:v>18</c:v>
                </c:pt>
                <c:pt idx="2">
                  <c:v>5</c:v>
                </c:pt>
                <c:pt idx="3">
                  <c:v>8</c:v>
                </c:pt>
                <c:pt idx="4">
                  <c:v>55</c:v>
                </c:pt>
              </c:numCache>
            </c:numRef>
          </c:val>
        </c:ser>
        <c:dLbls>
          <c:showCatName val="1"/>
          <c:showPercent val="1"/>
        </c:dLbls>
        <c:firstSliceAng val="0"/>
      </c:pieChart>
    </c:plotArea>
    <c:plotVisOnly val="1"/>
    <c:dispBlanksAs val="zero"/>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31"/>
  <c:chart>
    <c:autoTitleDeleted val="1"/>
    <c:plotArea>
      <c:layout/>
      <c:pieChart>
        <c:varyColors val="1"/>
        <c:ser>
          <c:idx val="0"/>
          <c:order val="0"/>
          <c:tx>
            <c:strRef>
              <c:f>Sheet1!$B$1</c:f>
              <c:strCache>
                <c:ptCount val="1"/>
                <c:pt idx="0">
                  <c:v>67% Property Tax Dollars Spent </c:v>
                </c:pt>
              </c:strCache>
            </c:strRef>
          </c:tx>
          <c:dPt>
            <c:idx val="0"/>
            <c:explosion val="2"/>
          </c:dPt>
          <c:dLbls>
            <c:dLbl>
              <c:idx val="0"/>
              <c:layout>
                <c:manualLayout>
                  <c:x val="-0.1492673884514448"/>
                  <c:y val="-0.12097550306211753"/>
                </c:manualLayout>
              </c:layout>
              <c:showCatName val="1"/>
              <c:showPercent val="1"/>
              <c:extLst>
                <c:ext xmlns:c15="http://schemas.microsoft.com/office/drawing/2012/chart" uri="{CE6537A1-D6FC-4f65-9D91-7224C49458BB}"/>
              </c:extLst>
            </c:dLbl>
            <c:spPr>
              <a:noFill/>
              <a:ln>
                <a:noFill/>
              </a:ln>
              <a:effectLst/>
            </c:spPr>
            <c:txPr>
              <a:bodyPr/>
              <a:lstStyle/>
              <a:p>
                <a:pPr>
                  <a:defRPr b="1"/>
                </a:pPr>
                <a:endParaRPr lang="en-US"/>
              </a:p>
            </c:txPr>
            <c:showCatName val="1"/>
            <c:showPercent val="1"/>
            <c:showLeaderLines val="1"/>
            <c:extLst>
              <c:ext xmlns:c15="http://schemas.microsoft.com/office/drawing/2012/chart" uri="{CE6537A1-D6FC-4f65-9D91-7224C49458BB}"/>
            </c:extLst>
          </c:dLbls>
          <c:cat>
            <c:strRef>
              <c:f>Sheet1!$A$2:$A$3</c:f>
              <c:strCache>
                <c:ptCount val="2"/>
                <c:pt idx="0">
                  <c:v>Streets</c:v>
                </c:pt>
                <c:pt idx="1">
                  <c:v>General Operations </c:v>
                </c:pt>
              </c:strCache>
            </c:strRef>
          </c:cat>
          <c:val>
            <c:numRef>
              <c:f>Sheet1!$B$2:$B$3</c:f>
              <c:numCache>
                <c:formatCode>General</c:formatCode>
                <c:ptCount val="2"/>
                <c:pt idx="0">
                  <c:v>47</c:v>
                </c:pt>
                <c:pt idx="1">
                  <c:v>20</c:v>
                </c:pt>
              </c:numCache>
            </c:numRef>
          </c:val>
        </c:ser>
        <c:dLbls/>
        <c:firstSliceAng val="0"/>
      </c:pieChart>
    </c:plotArea>
    <c:plotVisOnly val="1"/>
    <c:dispBlanksAs val="zero"/>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FBC8459-3D27-43FE-B95C-6DD084FB79FF}" type="datetimeFigureOut">
              <a:rPr lang="en-US" smtClean="0"/>
              <a:pPr/>
              <a:t>10/2/2017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C89C039A-94A2-406F-BF3F-9E055A100410}" type="slidenum">
              <a:rPr lang="en-US" smtClean="0"/>
              <a:pPr/>
              <a:t>‹#›</a:t>
            </a:fld>
            <a:endParaRPr lang="en-US"/>
          </a:p>
        </p:txBody>
      </p:sp>
    </p:spTree>
    <p:extLst>
      <p:ext uri="{BB962C8B-B14F-4D97-AF65-F5344CB8AC3E}">
        <p14:creationId xmlns:p14="http://schemas.microsoft.com/office/powerpoint/2010/main" xmlns="" val="3699413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0D64DDE-1E3C-4C19-B1AC-95C969A4CF96}" type="datetimeFigureOut">
              <a:rPr lang="en-US" smtClean="0"/>
              <a:pPr/>
              <a:t>10/2/2017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0CE6471-2C2E-4BB1-8006-C0CE891C4F5A}" type="slidenum">
              <a:rPr lang="en-US" smtClean="0"/>
              <a:pPr/>
              <a:t>‹#›</a:t>
            </a:fld>
            <a:endParaRPr lang="en-US" dirty="0"/>
          </a:p>
        </p:txBody>
      </p:sp>
    </p:spTree>
    <p:extLst>
      <p:ext uri="{BB962C8B-B14F-4D97-AF65-F5344CB8AC3E}">
        <p14:creationId xmlns:p14="http://schemas.microsoft.com/office/powerpoint/2010/main" xmlns="" val="413860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CE6471-2C2E-4BB1-8006-C0CE891C4F5A}" type="slidenum">
              <a:rPr lang="en-US" smtClean="0"/>
              <a:pPr/>
              <a:t>1</a:t>
            </a:fld>
            <a:endParaRPr lang="en-US" dirty="0"/>
          </a:p>
        </p:txBody>
      </p:sp>
    </p:spTree>
    <p:extLst>
      <p:ext uri="{BB962C8B-B14F-4D97-AF65-F5344CB8AC3E}">
        <p14:creationId xmlns:p14="http://schemas.microsoft.com/office/powerpoint/2010/main" xmlns="" val="1222014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CE6471-2C2E-4BB1-8006-C0CE891C4F5A}" type="slidenum">
              <a:rPr lang="en-US" smtClean="0"/>
              <a:pPr/>
              <a:t>24</a:t>
            </a:fld>
            <a:endParaRPr lang="en-US" dirty="0"/>
          </a:p>
        </p:txBody>
      </p:sp>
    </p:spTree>
    <p:extLst>
      <p:ext uri="{BB962C8B-B14F-4D97-AF65-F5344CB8AC3E}">
        <p14:creationId xmlns:p14="http://schemas.microsoft.com/office/powerpoint/2010/main" xmlns="" val="244051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CE6471-2C2E-4BB1-8006-C0CE891C4F5A}" type="slidenum">
              <a:rPr lang="en-US" smtClean="0"/>
              <a:pPr/>
              <a:t>26</a:t>
            </a:fld>
            <a:endParaRPr lang="en-US" dirty="0"/>
          </a:p>
        </p:txBody>
      </p:sp>
    </p:spTree>
    <p:extLst>
      <p:ext uri="{BB962C8B-B14F-4D97-AF65-F5344CB8AC3E}">
        <p14:creationId xmlns:p14="http://schemas.microsoft.com/office/powerpoint/2010/main" xmlns="" val="904528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CE6471-2C2E-4BB1-8006-C0CE891C4F5A}" type="slidenum">
              <a:rPr lang="en-US" smtClean="0"/>
              <a:pPr/>
              <a:t>30</a:t>
            </a:fld>
            <a:endParaRPr lang="en-US" dirty="0"/>
          </a:p>
        </p:txBody>
      </p:sp>
    </p:spTree>
    <p:extLst>
      <p:ext uri="{BB962C8B-B14F-4D97-AF65-F5344CB8AC3E}">
        <p14:creationId xmlns:p14="http://schemas.microsoft.com/office/powerpoint/2010/main" xmlns="" val="569401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CE6471-2C2E-4BB1-8006-C0CE891C4F5A}" type="slidenum">
              <a:rPr lang="en-US" smtClean="0"/>
              <a:pPr/>
              <a:t>38</a:t>
            </a:fld>
            <a:endParaRPr lang="en-US" dirty="0"/>
          </a:p>
        </p:txBody>
      </p:sp>
    </p:spTree>
    <p:extLst>
      <p:ext uri="{BB962C8B-B14F-4D97-AF65-F5344CB8AC3E}">
        <p14:creationId xmlns:p14="http://schemas.microsoft.com/office/powerpoint/2010/main" xmlns="" val="1255812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defTabSz="931774">
              <a:defRPr/>
            </a:pPr>
            <a:r>
              <a:rPr lang="en-US" sz="1400" b="1" dirty="0"/>
              <a:t>Picture with background removed</a:t>
            </a:r>
          </a:p>
          <a:p>
            <a:pPr defTabSz="931774">
              <a:defRPr/>
            </a:pPr>
            <a:r>
              <a:rPr lang="en-US" sz="1400" dirty="0"/>
              <a:t>(Intermediate)</a:t>
            </a:r>
          </a:p>
          <a:p>
            <a:pPr defTabSz="931774">
              <a:defRPr/>
            </a:pPr>
            <a:endParaRPr lang="en-US" sz="1400" dirty="0"/>
          </a:p>
          <a:p>
            <a:pPr defTabSz="931774">
              <a:defRPr/>
            </a:pPr>
            <a:r>
              <a:rPr lang="en-US" dirty="0"/>
              <a:t>To reproduce the picture effects on this slide, do the following:</a:t>
            </a:r>
          </a:p>
          <a:p>
            <a:pPr marL="232943" indent="-232943" defTabSz="931774">
              <a:buFont typeface="+mj-lt"/>
              <a:buAutoNum type="arabicPeriod"/>
              <a:defRPr/>
            </a:pPr>
            <a:r>
              <a:rPr lang="en-US" dirty="0"/>
              <a:t>On the </a:t>
            </a:r>
            <a:r>
              <a:rPr lang="en-US" b="1" dirty="0"/>
              <a:t>Home</a:t>
            </a:r>
            <a:r>
              <a:rPr lang="en-US" dirty="0"/>
              <a:t> tab, in the </a:t>
            </a:r>
            <a:r>
              <a:rPr lang="en-US" b="1" dirty="0"/>
              <a:t>Slides</a:t>
            </a:r>
            <a:r>
              <a:rPr lang="en-US" dirty="0"/>
              <a:t> group, click </a:t>
            </a:r>
            <a:r>
              <a:rPr lang="en-US" b="1" dirty="0"/>
              <a:t>Layout</a:t>
            </a:r>
            <a:r>
              <a:rPr lang="en-US" dirty="0"/>
              <a:t>, and then click </a:t>
            </a:r>
            <a:r>
              <a:rPr lang="en-US" b="1" dirty="0"/>
              <a:t>Blank</a:t>
            </a:r>
            <a:r>
              <a:rPr lang="en-US" dirty="0"/>
              <a:t>.</a:t>
            </a:r>
          </a:p>
          <a:p>
            <a:pPr marL="232943" indent="-232943" defTabSz="931774">
              <a:buFont typeface="+mj-lt"/>
              <a:buAutoNum type="arabicPeriod"/>
              <a:defRPr/>
            </a:pPr>
            <a:r>
              <a:rPr lang="en-US" dirty="0"/>
              <a:t>On the </a:t>
            </a:r>
            <a:r>
              <a:rPr lang="en-US" b="1" dirty="0"/>
              <a:t>Insert</a:t>
            </a:r>
            <a:r>
              <a:rPr lang="en-US" dirty="0"/>
              <a:t> tab, in the </a:t>
            </a:r>
            <a:r>
              <a:rPr lang="en-US" b="1" dirty="0"/>
              <a:t>Images</a:t>
            </a:r>
            <a:r>
              <a:rPr lang="en-US" dirty="0"/>
              <a:t> group, click </a:t>
            </a:r>
            <a:r>
              <a:rPr lang="en-US" b="1" dirty="0"/>
              <a:t>Picture</a:t>
            </a:r>
            <a:r>
              <a:rPr lang="en-US" dirty="0"/>
              <a:t>.</a:t>
            </a:r>
          </a:p>
          <a:p>
            <a:pPr marL="232943" indent="-232943" defTabSz="931774">
              <a:buFont typeface="+mj-lt"/>
              <a:buAutoNum type="arabicPeriod"/>
              <a:defRPr/>
            </a:pPr>
            <a:r>
              <a:rPr lang="en-US" dirty="0"/>
              <a:t>In the </a:t>
            </a:r>
            <a:r>
              <a:rPr lang="en-US" b="1" dirty="0"/>
              <a:t>Insert Picture </a:t>
            </a:r>
            <a:r>
              <a:rPr lang="en-US" dirty="0"/>
              <a:t>dialog box, select a picture and then click </a:t>
            </a:r>
            <a:r>
              <a:rPr lang="en-US" b="1" dirty="0"/>
              <a:t>Insert</a:t>
            </a:r>
            <a:r>
              <a:rPr lang="en-US" dirty="0"/>
              <a:t>.</a:t>
            </a:r>
          </a:p>
          <a:p>
            <a:pPr marL="232943" indent="-232943" defTabSz="931774">
              <a:buFont typeface="+mj-lt"/>
              <a:buAutoNum type="arabicPeriod"/>
              <a:defRPr/>
            </a:pPr>
            <a:r>
              <a:rPr lang="en-US" dirty="0"/>
              <a:t>Select the picture. Under </a:t>
            </a:r>
            <a:r>
              <a:rPr lang="en-US" b="1" dirty="0"/>
              <a:t>Picture</a:t>
            </a:r>
            <a:r>
              <a:rPr lang="en-US" dirty="0"/>
              <a:t> </a:t>
            </a:r>
            <a:r>
              <a:rPr lang="en-US" b="1" dirty="0"/>
              <a:t>Tools</a:t>
            </a:r>
            <a:r>
              <a:rPr lang="en-US" dirty="0"/>
              <a:t>, on the </a:t>
            </a:r>
            <a:r>
              <a:rPr lang="en-US" b="1" dirty="0"/>
              <a:t>Format</a:t>
            </a:r>
            <a:r>
              <a:rPr lang="en-US" dirty="0"/>
              <a:t> tab, in the </a:t>
            </a:r>
            <a:r>
              <a:rPr lang="en-US" b="1" dirty="0"/>
              <a:t>Size</a:t>
            </a:r>
            <a:r>
              <a:rPr lang="en-US" dirty="0"/>
              <a:t> group, click the </a:t>
            </a:r>
            <a:r>
              <a:rPr lang="en-US" b="1" dirty="0"/>
              <a:t>Size and Position </a:t>
            </a:r>
            <a:r>
              <a:rPr lang="en-US" dirty="0"/>
              <a:t>dialog box launcher. In the </a:t>
            </a:r>
            <a:r>
              <a:rPr lang="en-US" b="1" dirty="0"/>
              <a:t>Format Picture </a:t>
            </a:r>
            <a:r>
              <a:rPr lang="en-US" dirty="0"/>
              <a:t>dialog box, resize or crop the image so that the height is set to </a:t>
            </a:r>
            <a:r>
              <a:rPr lang="en-US" b="1" dirty="0">
                <a:solidFill>
                  <a:prstClr val="black"/>
                </a:solidFill>
              </a:rPr>
              <a:t>7.5</a:t>
            </a:r>
            <a:r>
              <a:rPr lang="en-US" b="1" dirty="0"/>
              <a:t>” </a:t>
            </a:r>
            <a:r>
              <a:rPr lang="en-US" dirty="0"/>
              <a:t>and the width</a:t>
            </a:r>
            <a:r>
              <a:rPr lang="en-US" b="1" dirty="0"/>
              <a:t> </a:t>
            </a:r>
            <a:r>
              <a:rPr lang="en-US" dirty="0"/>
              <a:t>is set to </a:t>
            </a:r>
            <a:r>
              <a:rPr lang="en-US" b="1" dirty="0"/>
              <a:t>10”</a:t>
            </a:r>
            <a:r>
              <a:rPr lang="en-US" dirty="0"/>
              <a:t>. To crop the picture, click </a:t>
            </a:r>
            <a:r>
              <a:rPr lang="en-US" b="1" dirty="0"/>
              <a:t>Crop</a:t>
            </a:r>
            <a:r>
              <a:rPr lang="en-US" dirty="0"/>
              <a:t> in the left pane, and in the right pane, under </a:t>
            </a:r>
            <a:r>
              <a:rPr lang="en-US" b="1" dirty="0"/>
              <a:t>Crop position</a:t>
            </a:r>
            <a:r>
              <a:rPr lang="en-US" dirty="0"/>
              <a:t>, enter values into the </a:t>
            </a:r>
            <a:r>
              <a:rPr lang="en-US" b="1" dirty="0"/>
              <a:t>Height</a:t>
            </a:r>
            <a:r>
              <a:rPr lang="en-US" dirty="0"/>
              <a:t>, </a:t>
            </a:r>
            <a:r>
              <a:rPr lang="en-US" b="1" dirty="0"/>
              <a:t>Width</a:t>
            </a:r>
            <a:r>
              <a:rPr lang="en-US" dirty="0"/>
              <a:t>, </a:t>
            </a:r>
            <a:r>
              <a:rPr lang="en-US" b="1" dirty="0"/>
              <a:t>Left</a:t>
            </a:r>
            <a:r>
              <a:rPr lang="en-US" dirty="0"/>
              <a:t>, and </a:t>
            </a:r>
            <a:r>
              <a:rPr lang="en-US" b="1" dirty="0"/>
              <a:t>Top</a:t>
            </a:r>
            <a:r>
              <a:rPr lang="en-US" dirty="0"/>
              <a:t> boxes. To resize the picture, click </a:t>
            </a:r>
            <a:r>
              <a:rPr lang="en-US" b="1" dirty="0"/>
              <a:t>Size</a:t>
            </a:r>
            <a:r>
              <a:rPr lang="en-US" dirty="0"/>
              <a:t> in the left pane, and in the right pane, under </a:t>
            </a:r>
            <a:r>
              <a:rPr lang="en-US" b="1" dirty="0"/>
              <a:t>Size and rotate</a:t>
            </a:r>
            <a:r>
              <a:rPr lang="en-US" dirty="0"/>
              <a:t>, enter values into the </a:t>
            </a:r>
            <a:r>
              <a:rPr lang="en-US" b="1" dirty="0"/>
              <a:t>Height</a:t>
            </a:r>
            <a:r>
              <a:rPr lang="en-US" dirty="0"/>
              <a:t> and </a:t>
            </a:r>
            <a:r>
              <a:rPr lang="en-US" b="1" dirty="0"/>
              <a:t>Width</a:t>
            </a:r>
            <a:r>
              <a:rPr lang="en-US" dirty="0"/>
              <a:t> boxes.</a:t>
            </a:r>
          </a:p>
          <a:p>
            <a:pPr marL="232943" indent="-232943" defTabSz="931774">
              <a:buFont typeface="+mj-lt"/>
              <a:buAutoNum type="arabicPeriod"/>
              <a:defRPr/>
            </a:pPr>
            <a:r>
              <a:rPr lang="en-US" dirty="0"/>
              <a:t>Also under </a:t>
            </a:r>
            <a:r>
              <a:rPr lang="en-US" b="1" dirty="0"/>
              <a:t>Picture</a:t>
            </a:r>
            <a:r>
              <a:rPr lang="en-US" dirty="0"/>
              <a:t> </a:t>
            </a:r>
            <a:r>
              <a:rPr lang="en-US" b="1" dirty="0"/>
              <a:t>Tools</a:t>
            </a:r>
            <a:r>
              <a:rPr lang="en-US" dirty="0"/>
              <a:t>, on the </a:t>
            </a:r>
            <a:r>
              <a:rPr lang="en-US" b="1" dirty="0"/>
              <a:t>Format</a:t>
            </a:r>
            <a:r>
              <a:rPr lang="en-US" dirty="0"/>
              <a:t> tab, in the </a:t>
            </a:r>
            <a:r>
              <a:rPr lang="en-US" b="1" dirty="0"/>
              <a:t>Adjust</a:t>
            </a:r>
            <a:r>
              <a:rPr lang="en-US" dirty="0"/>
              <a:t> group, click </a:t>
            </a:r>
            <a:r>
              <a:rPr lang="en-US" b="1" dirty="0"/>
              <a:t>Color</a:t>
            </a:r>
            <a:r>
              <a:rPr lang="en-US" dirty="0"/>
              <a:t>, and then under </a:t>
            </a:r>
            <a:r>
              <a:rPr lang="en-US" b="1" dirty="0"/>
              <a:t>Recolor</a:t>
            </a:r>
            <a:r>
              <a:rPr lang="en-US" dirty="0"/>
              <a:t> click </a:t>
            </a:r>
            <a:r>
              <a:rPr lang="en-US" b="1" dirty="0" err="1"/>
              <a:t>Grayscale</a:t>
            </a:r>
            <a:r>
              <a:rPr lang="en-US" dirty="0"/>
              <a:t>.</a:t>
            </a:r>
          </a:p>
          <a:p>
            <a:pPr marL="232943" indent="-232943" defTabSz="931774">
              <a:buFont typeface="+mj-lt"/>
              <a:buAutoNum type="arabicPeriod"/>
              <a:defRPr/>
            </a:pPr>
            <a:r>
              <a:rPr lang="en-US" dirty="0"/>
              <a:t>Also in the </a:t>
            </a:r>
            <a:r>
              <a:rPr lang="en-US" b="1" dirty="0"/>
              <a:t>Adjust</a:t>
            </a:r>
            <a:r>
              <a:rPr lang="en-US" dirty="0"/>
              <a:t> group, click </a:t>
            </a:r>
            <a:r>
              <a:rPr lang="en-US" b="1" dirty="0"/>
              <a:t>Corrections</a:t>
            </a:r>
            <a:r>
              <a:rPr lang="en-US" dirty="0"/>
              <a:t>, and then under </a:t>
            </a:r>
            <a:r>
              <a:rPr lang="en-US" b="1" dirty="0"/>
              <a:t>Brightness and Contrast</a:t>
            </a:r>
            <a:r>
              <a:rPr lang="en-US" dirty="0"/>
              <a:t>, click </a:t>
            </a:r>
            <a:r>
              <a:rPr lang="en-US" b="1" baseline="0" dirty="0" smtClean="0"/>
              <a:t>Brightness: -40% Contrast: +20%</a:t>
            </a:r>
            <a:r>
              <a:rPr lang="en-US" baseline="0" dirty="0" smtClean="0"/>
              <a:t>.</a:t>
            </a:r>
          </a:p>
          <a:p>
            <a:pPr marL="232943" indent="-232943" defTabSz="931774">
              <a:buFont typeface="+mj-lt"/>
              <a:buAutoNum type="arabicPeriod"/>
              <a:defRPr/>
            </a:pPr>
            <a:r>
              <a:rPr lang="en-US" baseline="0" dirty="0" smtClean="0"/>
              <a:t>On the </a:t>
            </a:r>
            <a:r>
              <a:rPr lang="en-US" b="1" baseline="0" dirty="0" smtClean="0"/>
              <a:t>Home</a:t>
            </a:r>
            <a:r>
              <a:rPr lang="en-US" baseline="0" dirty="0" smtClean="0"/>
              <a:t> tab, in the </a:t>
            </a:r>
            <a:r>
              <a:rPr lang="en-US" b="1" baseline="0" dirty="0" smtClean="0"/>
              <a:t>Clipboard</a:t>
            </a:r>
            <a:r>
              <a:rPr lang="en-US" baseline="0" dirty="0" smtClean="0"/>
              <a:t> group, click the arrow to the right of </a:t>
            </a:r>
            <a:r>
              <a:rPr lang="en-US" b="1" baseline="0" dirty="0" smtClean="0"/>
              <a:t>Copy</a:t>
            </a:r>
            <a:r>
              <a:rPr lang="en-US" baseline="0" dirty="0" smtClean="0"/>
              <a:t>, and then click </a:t>
            </a:r>
            <a:r>
              <a:rPr lang="en-US" b="1" baseline="0" dirty="0" smtClean="0"/>
              <a:t>Duplicate</a:t>
            </a:r>
            <a:r>
              <a:rPr lang="en-US" baseline="0" dirty="0" smtClean="0"/>
              <a:t>.</a:t>
            </a:r>
          </a:p>
          <a:p>
            <a:pPr marL="232943" indent="-232943">
              <a:buFont typeface="+mj-lt"/>
              <a:buAutoNum type="arabicPeriod"/>
            </a:pPr>
            <a:r>
              <a:rPr lang="en-US" baseline="0" dirty="0" smtClean="0"/>
              <a:t>Select the second picture. </a:t>
            </a:r>
            <a:r>
              <a:rPr lang="en-US" dirty="0"/>
              <a:t>On the </a:t>
            </a:r>
            <a:r>
              <a:rPr lang="en-US" b="1" dirty="0"/>
              <a:t>Home</a:t>
            </a:r>
            <a:r>
              <a:rPr lang="en-US" dirty="0"/>
              <a:t> tab, in the </a:t>
            </a:r>
            <a:r>
              <a:rPr lang="en-US" b="1" dirty="0"/>
              <a:t>Drawing</a:t>
            </a:r>
            <a:r>
              <a:rPr lang="en-US" dirty="0"/>
              <a:t> group, click </a:t>
            </a:r>
            <a:r>
              <a:rPr lang="en-US" b="1" dirty="0"/>
              <a:t>Arrange</a:t>
            </a:r>
            <a:r>
              <a:rPr lang="en-US" dirty="0"/>
              <a:t>, point to </a:t>
            </a:r>
            <a:r>
              <a:rPr lang="en-US" b="1" dirty="0"/>
              <a:t>Align</a:t>
            </a:r>
            <a:r>
              <a:rPr lang="en-US" dirty="0"/>
              <a:t>, and then do the following:</a:t>
            </a:r>
          </a:p>
          <a:p>
            <a:pPr marL="698830" lvl="1" indent="-232943">
              <a:buFont typeface="+mj-lt"/>
              <a:buAutoNum type="arabicPeriod"/>
            </a:pPr>
            <a:r>
              <a:rPr lang="en-US" dirty="0"/>
              <a:t>Click </a:t>
            </a:r>
            <a:r>
              <a:rPr lang="en-US" b="1" dirty="0"/>
              <a:t>Align to Slide</a:t>
            </a:r>
            <a:r>
              <a:rPr lang="en-US" dirty="0"/>
              <a:t>.</a:t>
            </a:r>
          </a:p>
          <a:p>
            <a:pPr marL="698830" lvl="1" indent="-232943">
              <a:buFont typeface="+mj-lt"/>
              <a:buAutoNum type="arabicPeriod"/>
            </a:pPr>
            <a:r>
              <a:rPr lang="en-US" dirty="0"/>
              <a:t>Click </a:t>
            </a:r>
            <a:r>
              <a:rPr lang="en-US" b="1" dirty="0"/>
              <a:t>Align Middle</a:t>
            </a:r>
            <a:r>
              <a:rPr lang="en-US" dirty="0"/>
              <a:t>. </a:t>
            </a:r>
          </a:p>
          <a:p>
            <a:pPr marL="698830" lvl="1" indent="-232943">
              <a:buFont typeface="+mj-lt"/>
              <a:buAutoNum type="arabicPeriod"/>
            </a:pPr>
            <a:r>
              <a:rPr lang="en-US" dirty="0"/>
              <a:t>Click </a:t>
            </a:r>
            <a:r>
              <a:rPr lang="en-US" b="1" dirty="0"/>
              <a:t>Align Center</a:t>
            </a:r>
            <a:r>
              <a:rPr lang="en-US" dirty="0"/>
              <a:t>.</a:t>
            </a:r>
          </a:p>
          <a:p>
            <a:pPr marL="232943" indent="-232943">
              <a:buFont typeface="+mj-lt"/>
              <a:buAutoNum type="arabicPeriod"/>
            </a:pPr>
            <a:r>
              <a:rPr lang="en-US" dirty="0"/>
              <a:t>Under </a:t>
            </a:r>
            <a:r>
              <a:rPr lang="en-US" b="1" dirty="0"/>
              <a:t>Picture</a:t>
            </a:r>
            <a:r>
              <a:rPr lang="en-US" dirty="0"/>
              <a:t> </a:t>
            </a:r>
            <a:r>
              <a:rPr lang="en-US" b="1" dirty="0"/>
              <a:t>Tools</a:t>
            </a:r>
            <a:r>
              <a:rPr lang="en-US" dirty="0"/>
              <a:t>, on the </a:t>
            </a:r>
            <a:r>
              <a:rPr lang="en-US" b="1" dirty="0"/>
              <a:t>Format</a:t>
            </a:r>
            <a:r>
              <a:rPr lang="en-US" dirty="0"/>
              <a:t> tab, in the </a:t>
            </a:r>
            <a:r>
              <a:rPr lang="en-US" b="1" dirty="0"/>
              <a:t>Adjust</a:t>
            </a:r>
            <a:r>
              <a:rPr lang="en-US" dirty="0"/>
              <a:t> group, click </a:t>
            </a:r>
            <a:r>
              <a:rPr lang="en-US" b="1" dirty="0"/>
              <a:t>Reset</a:t>
            </a:r>
            <a:r>
              <a:rPr lang="en-US" dirty="0"/>
              <a:t> </a:t>
            </a:r>
            <a:r>
              <a:rPr lang="en-US" b="1" dirty="0"/>
              <a:t>Picture</a:t>
            </a:r>
            <a:r>
              <a:rPr lang="en-US" dirty="0"/>
              <a:t>.</a:t>
            </a:r>
          </a:p>
          <a:p>
            <a:pPr marL="232943" indent="-232943" defTabSz="931774">
              <a:buFont typeface="+mj-lt"/>
              <a:buAutoNum type="arabicPeriod"/>
              <a:defRPr/>
            </a:pPr>
            <a:r>
              <a:rPr lang="en-US" dirty="0"/>
              <a:t>Also under </a:t>
            </a:r>
            <a:r>
              <a:rPr lang="en-US" b="1" dirty="0"/>
              <a:t>Picture</a:t>
            </a:r>
            <a:r>
              <a:rPr lang="en-US" dirty="0"/>
              <a:t> </a:t>
            </a:r>
            <a:r>
              <a:rPr lang="en-US" b="1" dirty="0"/>
              <a:t>Tools</a:t>
            </a:r>
            <a:r>
              <a:rPr lang="en-US" dirty="0"/>
              <a:t>, </a:t>
            </a:r>
            <a:r>
              <a:rPr lang="en-US" baseline="0" dirty="0" smtClean="0"/>
              <a:t>on the </a:t>
            </a:r>
            <a:r>
              <a:rPr lang="en-US" b="1" baseline="0" dirty="0" smtClean="0"/>
              <a:t>Format</a:t>
            </a:r>
            <a:r>
              <a:rPr lang="en-US" baseline="0" dirty="0" smtClean="0"/>
              <a:t> tab, in the </a:t>
            </a:r>
            <a:r>
              <a:rPr lang="en-US" b="1" baseline="0" dirty="0" smtClean="0"/>
              <a:t>Size</a:t>
            </a:r>
            <a:r>
              <a:rPr lang="en-US" baseline="0" dirty="0" smtClean="0"/>
              <a:t> group, click the </a:t>
            </a:r>
            <a:r>
              <a:rPr lang="en-US" b="1" baseline="0" dirty="0" smtClean="0"/>
              <a:t>Size and Position</a:t>
            </a:r>
            <a:r>
              <a:rPr lang="en-US" b="0" baseline="0" dirty="0" smtClean="0"/>
              <a:t> dialog box launcher</a:t>
            </a:r>
            <a:r>
              <a:rPr lang="en-US" baseline="0" dirty="0" smtClean="0"/>
              <a:t>..</a:t>
            </a:r>
            <a:r>
              <a:rPr lang="en-US" dirty="0"/>
              <a:t> In the </a:t>
            </a:r>
            <a:r>
              <a:rPr lang="en-US" b="1" dirty="0"/>
              <a:t>Format Picture </a:t>
            </a:r>
            <a:r>
              <a:rPr lang="en-US" dirty="0"/>
              <a:t>dialog box, resize or crop the image to focus on the main subject in the picture. (Example picture is set to </a:t>
            </a:r>
            <a:r>
              <a:rPr lang="en-US" b="1" dirty="0"/>
              <a:t>3.54” </a:t>
            </a:r>
            <a:r>
              <a:rPr lang="en-US" dirty="0"/>
              <a:t>height and </a:t>
            </a:r>
            <a:r>
              <a:rPr lang="en-US" b="1" dirty="0"/>
              <a:t>3.24” </a:t>
            </a:r>
            <a:r>
              <a:rPr lang="en-US" dirty="0"/>
              <a:t>width).</a:t>
            </a:r>
            <a:r>
              <a:rPr lang="en-US" b="1" dirty="0"/>
              <a:t> </a:t>
            </a:r>
            <a:r>
              <a:rPr lang="en-US" dirty="0"/>
              <a:t>To crop the picture, click </a:t>
            </a:r>
            <a:r>
              <a:rPr lang="en-US" b="1" dirty="0"/>
              <a:t>Crop</a:t>
            </a:r>
            <a:r>
              <a:rPr lang="en-US" dirty="0"/>
              <a:t> in the left pane, and in the right pane, under </a:t>
            </a:r>
            <a:r>
              <a:rPr lang="en-US" b="1" dirty="0"/>
              <a:t>Crop position</a:t>
            </a:r>
            <a:r>
              <a:rPr lang="en-US" dirty="0"/>
              <a:t>, enter values into the </a:t>
            </a:r>
            <a:r>
              <a:rPr lang="en-US" b="1" dirty="0"/>
              <a:t>Height</a:t>
            </a:r>
            <a:r>
              <a:rPr lang="en-US" dirty="0"/>
              <a:t>, </a:t>
            </a:r>
            <a:r>
              <a:rPr lang="en-US" b="1" dirty="0"/>
              <a:t>Width</a:t>
            </a:r>
            <a:r>
              <a:rPr lang="en-US" dirty="0"/>
              <a:t>, </a:t>
            </a:r>
            <a:r>
              <a:rPr lang="en-US" b="1" dirty="0"/>
              <a:t>Left</a:t>
            </a:r>
            <a:r>
              <a:rPr lang="en-US" dirty="0"/>
              <a:t>, and </a:t>
            </a:r>
            <a:r>
              <a:rPr lang="en-US" b="1" dirty="0"/>
              <a:t>Top</a:t>
            </a:r>
            <a:r>
              <a:rPr lang="en-US" dirty="0"/>
              <a:t> boxes. To resize the picture, click </a:t>
            </a:r>
            <a:r>
              <a:rPr lang="en-US" b="1" dirty="0"/>
              <a:t>Size</a:t>
            </a:r>
            <a:r>
              <a:rPr lang="en-US" dirty="0"/>
              <a:t> in the left pane, and in the right pane, under </a:t>
            </a:r>
            <a:r>
              <a:rPr lang="en-US" b="1" dirty="0"/>
              <a:t>Size and rotate</a:t>
            </a:r>
            <a:r>
              <a:rPr lang="en-US" dirty="0"/>
              <a:t>, enter values into the </a:t>
            </a:r>
            <a:r>
              <a:rPr lang="en-US" b="1" dirty="0"/>
              <a:t>Height</a:t>
            </a:r>
            <a:r>
              <a:rPr lang="en-US" dirty="0"/>
              <a:t> and </a:t>
            </a:r>
            <a:r>
              <a:rPr lang="en-US" b="1" dirty="0"/>
              <a:t>Width</a:t>
            </a:r>
            <a:r>
              <a:rPr lang="en-US" dirty="0"/>
              <a:t> boxes.</a:t>
            </a:r>
            <a:endParaRPr lang="en-US" b="1" dirty="0"/>
          </a:p>
          <a:p>
            <a:pPr marL="232943" indent="-232943">
              <a:buFont typeface="+mj-lt"/>
              <a:buAutoNum type="arabicPeriod"/>
            </a:pPr>
            <a:r>
              <a:rPr lang="en-US" dirty="0"/>
              <a:t>Also under </a:t>
            </a:r>
            <a:r>
              <a:rPr lang="en-US" b="1" dirty="0"/>
              <a:t>Picture</a:t>
            </a:r>
            <a:r>
              <a:rPr lang="en-US" dirty="0"/>
              <a:t> </a:t>
            </a:r>
            <a:r>
              <a:rPr lang="en-US" b="1" dirty="0"/>
              <a:t>Tools</a:t>
            </a:r>
            <a:r>
              <a:rPr lang="en-US" dirty="0"/>
              <a:t>, on the </a:t>
            </a:r>
            <a:r>
              <a:rPr lang="en-US" b="1" dirty="0"/>
              <a:t>Format</a:t>
            </a:r>
            <a:r>
              <a:rPr lang="en-US" dirty="0"/>
              <a:t> tab, in the </a:t>
            </a:r>
            <a:r>
              <a:rPr lang="en-US" b="1" dirty="0"/>
              <a:t>Adjust</a:t>
            </a:r>
            <a:r>
              <a:rPr lang="en-US" dirty="0"/>
              <a:t> group, click </a:t>
            </a:r>
            <a:r>
              <a:rPr lang="en-US" b="1" dirty="0"/>
              <a:t>Remove</a:t>
            </a:r>
            <a:r>
              <a:rPr lang="en-US" dirty="0"/>
              <a:t> </a:t>
            </a:r>
            <a:r>
              <a:rPr lang="en-US" b="1" dirty="0"/>
              <a:t>Background</a:t>
            </a:r>
            <a:r>
              <a:rPr lang="en-US" dirty="0"/>
              <a:t>, and then do the following: </a:t>
            </a:r>
          </a:p>
          <a:p>
            <a:pPr marL="698830" lvl="1" indent="-232943">
              <a:buFont typeface="Arial" pitchFamily="34" charset="0"/>
              <a:buChar char="•"/>
            </a:pPr>
            <a:r>
              <a:rPr lang="en-US" dirty="0"/>
              <a:t>To remove additional background areas from the picture, on the </a:t>
            </a:r>
            <a:r>
              <a:rPr lang="en-US" b="1" dirty="0"/>
              <a:t>Background</a:t>
            </a:r>
            <a:r>
              <a:rPr lang="en-US" dirty="0"/>
              <a:t> </a:t>
            </a:r>
            <a:r>
              <a:rPr lang="en-US" b="1" dirty="0"/>
              <a:t>Removal</a:t>
            </a:r>
            <a:r>
              <a:rPr lang="en-US" dirty="0"/>
              <a:t> tab, in the </a:t>
            </a:r>
            <a:r>
              <a:rPr lang="en-US" b="1" dirty="0"/>
              <a:t>Refine</a:t>
            </a:r>
            <a:r>
              <a:rPr lang="en-US" dirty="0"/>
              <a:t> group, click </a:t>
            </a:r>
            <a:r>
              <a:rPr lang="en-US" b="1" dirty="0"/>
              <a:t>Mark Areas to Remove</a:t>
            </a:r>
            <a:r>
              <a:rPr lang="en-US" dirty="0"/>
              <a:t>. Select all of the additional areas to be removed.</a:t>
            </a:r>
          </a:p>
          <a:p>
            <a:pPr marL="698830" lvl="1" indent="-232943" defTabSz="931774">
              <a:buFont typeface="Arial" pitchFamily="34" charset="0"/>
              <a:buChar char="•"/>
              <a:defRPr/>
            </a:pPr>
            <a:r>
              <a:rPr lang="en-US" dirty="0"/>
              <a:t>To keep additional areas of the picture that have been removed, on the </a:t>
            </a:r>
            <a:r>
              <a:rPr lang="en-US" b="1" dirty="0"/>
              <a:t>Background</a:t>
            </a:r>
            <a:r>
              <a:rPr lang="en-US" dirty="0"/>
              <a:t> </a:t>
            </a:r>
            <a:r>
              <a:rPr lang="en-US" b="1" dirty="0"/>
              <a:t>Removal</a:t>
            </a:r>
            <a:r>
              <a:rPr lang="en-US" dirty="0"/>
              <a:t> tab, in the </a:t>
            </a:r>
            <a:r>
              <a:rPr lang="en-US" b="1" dirty="0"/>
              <a:t>Refine</a:t>
            </a:r>
            <a:r>
              <a:rPr lang="en-US" dirty="0"/>
              <a:t> group, click </a:t>
            </a:r>
            <a:r>
              <a:rPr lang="en-US" b="1" dirty="0"/>
              <a:t>Mark Areas to Keep.</a:t>
            </a:r>
            <a:r>
              <a:rPr lang="en-US" dirty="0"/>
              <a:t> Select all of the additional areas to be kept.</a:t>
            </a:r>
          </a:p>
          <a:p>
            <a:pPr marL="698830" lvl="1" indent="-232943" defTabSz="931774">
              <a:buFont typeface="Arial" pitchFamily="34" charset="0"/>
              <a:buChar char="•"/>
              <a:defRPr/>
            </a:pPr>
            <a:r>
              <a:rPr lang="en-US" dirty="0"/>
              <a:t>Click </a:t>
            </a:r>
            <a:r>
              <a:rPr lang="en-US" b="1" dirty="0"/>
              <a:t>Keep</a:t>
            </a:r>
            <a:r>
              <a:rPr lang="en-US" dirty="0"/>
              <a:t> </a:t>
            </a:r>
            <a:r>
              <a:rPr lang="en-US" b="1" dirty="0"/>
              <a:t>Changes</a:t>
            </a:r>
            <a:r>
              <a:rPr lang="en-US" dirty="0"/>
              <a:t> in the </a:t>
            </a:r>
            <a:r>
              <a:rPr lang="en-US" b="1" dirty="0"/>
              <a:t>Close</a:t>
            </a:r>
            <a:r>
              <a:rPr lang="en-US" dirty="0"/>
              <a:t> group when finished.</a:t>
            </a:r>
          </a:p>
          <a:p>
            <a:pPr defTabSz="931774">
              <a:defRPr/>
            </a:pPr>
            <a:endParaRPr lang="en-US" dirty="0"/>
          </a:p>
          <a:p>
            <a:pPr defTabSz="931774">
              <a:defRPr/>
            </a:pPr>
            <a:r>
              <a:rPr lang="en-US" dirty="0"/>
              <a:t>To reproduce the shape effects on this slide, do the following:</a:t>
            </a:r>
          </a:p>
          <a:p>
            <a:pPr marL="232943" indent="-232943" defTabSz="931774">
              <a:buFont typeface="+mj-lt"/>
              <a:buAutoNum type="arabicPeriod"/>
              <a:defRPr/>
            </a:pPr>
            <a:r>
              <a:rPr lang="en-US" dirty="0"/>
              <a:t>On the </a:t>
            </a:r>
            <a:r>
              <a:rPr lang="en-US" b="1" dirty="0"/>
              <a:t>Home</a:t>
            </a:r>
            <a:r>
              <a:rPr lang="en-US" dirty="0"/>
              <a:t> tab, in the </a:t>
            </a:r>
            <a:r>
              <a:rPr lang="en-US" b="1" dirty="0"/>
              <a:t>Drawing</a:t>
            </a:r>
            <a:r>
              <a:rPr lang="en-US" dirty="0"/>
              <a:t> group, select </a:t>
            </a:r>
            <a:r>
              <a:rPr lang="en-US" b="1" dirty="0"/>
              <a:t>Rectangle</a:t>
            </a:r>
            <a:r>
              <a:rPr lang="en-US" dirty="0"/>
              <a:t>.</a:t>
            </a:r>
          </a:p>
          <a:p>
            <a:pPr marL="232943" indent="-232943" defTabSz="931774">
              <a:buFont typeface="+mj-lt"/>
              <a:buAutoNum type="arabicPeriod"/>
              <a:defRPr/>
            </a:pPr>
            <a:r>
              <a:rPr lang="en-US" dirty="0"/>
              <a:t>On the slide, drag to draw a rectangle.</a:t>
            </a:r>
          </a:p>
          <a:p>
            <a:pPr marL="232943" indent="-232943" defTabSz="931774">
              <a:buFont typeface="+mj-lt"/>
              <a:buAutoNum type="arabicPeriod"/>
              <a:defRPr/>
            </a:pPr>
            <a:r>
              <a:rPr lang="en-US" dirty="0"/>
              <a:t>Select the rectangle. Also on the </a:t>
            </a:r>
            <a:r>
              <a:rPr lang="en-US" b="1" dirty="0"/>
              <a:t>Home</a:t>
            </a:r>
            <a:r>
              <a:rPr lang="en-US" dirty="0"/>
              <a:t> tab, in the </a:t>
            </a:r>
            <a:r>
              <a:rPr lang="en-US" b="1" dirty="0"/>
              <a:t>Drawing</a:t>
            </a:r>
            <a:r>
              <a:rPr lang="en-US" dirty="0"/>
              <a:t> group, click the </a:t>
            </a:r>
            <a:r>
              <a:rPr lang="en-US" b="1" dirty="0"/>
              <a:t>Format Shape </a:t>
            </a:r>
            <a:r>
              <a:rPr lang="en-US" dirty="0"/>
              <a:t>dialog box launcher.</a:t>
            </a:r>
          </a:p>
          <a:p>
            <a:pPr marL="232943" indent="-232943" defTabSz="931774">
              <a:buFont typeface="+mj-lt"/>
              <a:buAutoNum type="arabicPeriod"/>
              <a:defRPr/>
            </a:pPr>
            <a:r>
              <a:rPr lang="en-US" dirty="0"/>
              <a:t>In the </a:t>
            </a:r>
            <a:r>
              <a:rPr lang="en-US" b="1" dirty="0"/>
              <a:t>Format Shape </a:t>
            </a:r>
            <a:r>
              <a:rPr lang="en-US" dirty="0"/>
              <a:t>dialog box, in the </a:t>
            </a:r>
            <a:r>
              <a:rPr lang="en-US" b="1" dirty="0"/>
              <a:t>Size</a:t>
            </a:r>
            <a:r>
              <a:rPr lang="en-US" dirty="0"/>
              <a:t> tab, </a:t>
            </a:r>
            <a:r>
              <a:rPr lang="en-US" baseline="0" dirty="0" smtClean="0"/>
              <a:t>enter </a:t>
            </a:r>
            <a:r>
              <a:rPr lang="en-US" b="1" baseline="0" dirty="0" smtClean="0"/>
              <a:t>7.5”</a:t>
            </a:r>
            <a:r>
              <a:rPr lang="en-US" baseline="0" dirty="0" smtClean="0"/>
              <a:t> into the </a:t>
            </a:r>
            <a:r>
              <a:rPr lang="en-US" b="1" baseline="0" dirty="0" smtClean="0"/>
              <a:t>Height</a:t>
            </a:r>
            <a:r>
              <a:rPr lang="en-US" baseline="0" dirty="0" smtClean="0"/>
              <a:t> box and enter </a:t>
            </a:r>
            <a:r>
              <a:rPr lang="en-US" b="1" baseline="0" dirty="0" smtClean="0"/>
              <a:t>4”</a:t>
            </a:r>
            <a:r>
              <a:rPr lang="en-US" baseline="0" dirty="0" smtClean="0"/>
              <a:t> into the </a:t>
            </a:r>
            <a:r>
              <a:rPr lang="en-US" b="1" baseline="0" dirty="0" smtClean="0"/>
              <a:t>Width</a:t>
            </a:r>
            <a:r>
              <a:rPr lang="en-US" baseline="0" dirty="0" smtClean="0"/>
              <a:t> box.</a:t>
            </a:r>
            <a:endParaRPr lang="en-US" dirty="0"/>
          </a:p>
          <a:p>
            <a:pPr marL="232943" indent="-232943" defTabSz="931774">
              <a:buFont typeface="+mj-lt"/>
              <a:buAutoNum type="arabicPeriod"/>
              <a:defRPr/>
            </a:pPr>
            <a:r>
              <a:rPr lang="en-US" dirty="0"/>
              <a:t>Also in the </a:t>
            </a:r>
            <a:r>
              <a:rPr lang="en-US" b="1" dirty="0"/>
              <a:t>Format Shape </a:t>
            </a:r>
            <a:r>
              <a:rPr lang="en-US" dirty="0"/>
              <a:t>dialog box, in the </a:t>
            </a:r>
            <a:r>
              <a:rPr lang="en-US" b="1" dirty="0"/>
              <a:t>Fill</a:t>
            </a:r>
            <a:r>
              <a:rPr lang="en-US" dirty="0"/>
              <a:t> tab, select </a:t>
            </a:r>
            <a:r>
              <a:rPr lang="en-US" b="1" dirty="0"/>
              <a:t>Gradient</a:t>
            </a:r>
            <a:r>
              <a:rPr lang="en-US" dirty="0"/>
              <a:t> </a:t>
            </a:r>
            <a:r>
              <a:rPr lang="en-US" b="1" dirty="0"/>
              <a:t>fill</a:t>
            </a:r>
            <a:r>
              <a:rPr lang="en-US" dirty="0"/>
              <a:t>, and then do the following:</a:t>
            </a:r>
          </a:p>
          <a:p>
            <a:pPr marL="698830" lvl="1" indent="-232943" defTabSz="931774">
              <a:buFont typeface="Arial" pitchFamily="34" charset="0"/>
              <a:buChar char="•"/>
              <a:defRPr/>
            </a:pPr>
            <a:r>
              <a:rPr lang="en-US" dirty="0"/>
              <a:t>In the </a:t>
            </a:r>
            <a:r>
              <a:rPr lang="en-US" b="1" dirty="0"/>
              <a:t>Type</a:t>
            </a:r>
            <a:r>
              <a:rPr lang="en-US" dirty="0"/>
              <a:t> list, select </a:t>
            </a:r>
            <a:r>
              <a:rPr lang="en-US" b="1" dirty="0"/>
              <a:t>Linear</a:t>
            </a:r>
            <a:r>
              <a:rPr lang="en-US" dirty="0"/>
              <a:t>.</a:t>
            </a:r>
          </a:p>
          <a:p>
            <a:pPr marL="698830" lvl="1" indent="-232943" defTabSz="931774">
              <a:buFont typeface="Arial" pitchFamily="34" charset="0"/>
              <a:buChar char="•"/>
              <a:defRPr/>
            </a:pPr>
            <a:r>
              <a:rPr lang="en-US" dirty="0"/>
              <a:t>In the </a:t>
            </a:r>
            <a:r>
              <a:rPr lang="en-US" b="1" dirty="0"/>
              <a:t>Angle</a:t>
            </a:r>
            <a:r>
              <a:rPr lang="en-US" dirty="0"/>
              <a:t> box, enter </a:t>
            </a:r>
            <a:r>
              <a:rPr lang="en-US" b="1" baseline="0" dirty="0" smtClean="0"/>
              <a:t>90°</a:t>
            </a:r>
            <a:r>
              <a:rPr lang="en-US" b="0" baseline="0" dirty="0" smtClean="0"/>
              <a:t>.</a:t>
            </a:r>
          </a:p>
          <a:p>
            <a:pPr marL="698830" lvl="1" indent="-232943" defTabSz="931774">
              <a:buFont typeface="Arial" pitchFamily="34" charset="0"/>
              <a:buChar char="•"/>
              <a:defRPr/>
            </a:pPr>
            <a:r>
              <a:rPr lang="en-US" dirty="0"/>
              <a:t>Under </a:t>
            </a:r>
            <a:r>
              <a:rPr lang="en-US" b="1" dirty="0"/>
              <a:t>Gradient stops</a:t>
            </a:r>
            <a:r>
              <a:rPr lang="en-US" dirty="0"/>
              <a:t>, click </a:t>
            </a:r>
            <a:r>
              <a:rPr lang="en-US" b="1" dirty="0"/>
              <a:t>Add gradient stops</a:t>
            </a:r>
            <a:r>
              <a:rPr lang="en-US" dirty="0"/>
              <a:t> or </a:t>
            </a:r>
            <a:r>
              <a:rPr lang="en-US" b="1" dirty="0"/>
              <a:t>Remove gradient stops</a:t>
            </a:r>
            <a:r>
              <a:rPr lang="en-US" dirty="0"/>
              <a:t> until three stops appear in the slider.</a:t>
            </a:r>
          </a:p>
          <a:p>
            <a:pPr marL="232943" indent="-232943" defTabSz="931774">
              <a:buFont typeface="+mj-lt"/>
              <a:buAutoNum type="arabicPeriod"/>
              <a:defRPr/>
            </a:pPr>
            <a:r>
              <a:rPr lang="en-US" dirty="0"/>
              <a:t>Also under </a:t>
            </a:r>
            <a:r>
              <a:rPr lang="en-US" b="1" dirty="0"/>
              <a:t>Gradient stops</a:t>
            </a:r>
            <a:r>
              <a:rPr lang="en-US" dirty="0"/>
              <a:t>, customize the gradient stops as follows:</a:t>
            </a:r>
          </a:p>
          <a:p>
            <a:pPr marL="640594" lvl="1" indent="-174708">
              <a:buFont typeface="Arial" pitchFamily="34" charset="0"/>
              <a:buChar char="•"/>
            </a:pPr>
            <a:r>
              <a:rPr lang="en-US" dirty="0"/>
              <a:t>Select the first stop from the left</a:t>
            </a:r>
            <a:r>
              <a:rPr lang="en-US" b="1" dirty="0"/>
              <a:t> </a:t>
            </a:r>
            <a:r>
              <a:rPr lang="en-US" dirty="0"/>
              <a:t>in the slider, and then do the following: </a:t>
            </a:r>
          </a:p>
          <a:p>
            <a:pPr marL="1106481" lvl="2" indent="-174708">
              <a:buFont typeface="Arial" pitchFamily="34" charset="0"/>
              <a:buChar char="•"/>
            </a:pPr>
            <a:r>
              <a:rPr lang="en-US" dirty="0"/>
              <a:t>In the </a:t>
            </a:r>
            <a:r>
              <a:rPr lang="en-US" b="1" dirty="0"/>
              <a:t>Position </a:t>
            </a:r>
            <a:r>
              <a:rPr lang="en-US" dirty="0"/>
              <a:t>box, enter </a:t>
            </a:r>
            <a:r>
              <a:rPr lang="en-US" b="1" dirty="0"/>
              <a:t>0%</a:t>
            </a:r>
            <a:r>
              <a:rPr lang="en-US" dirty="0"/>
              <a:t>.</a:t>
            </a:r>
          </a:p>
          <a:p>
            <a:pPr marL="1106481" lvl="2" indent="-174708">
              <a:buFont typeface="Arial" pitchFamily="34" charset="0"/>
              <a:buChar char="•"/>
            </a:pPr>
            <a:r>
              <a:rPr lang="en-US" dirty="0"/>
              <a:t>Click the button next to </a:t>
            </a:r>
            <a:r>
              <a:rPr lang="en-US" b="1" dirty="0"/>
              <a:t>Color</a:t>
            </a:r>
            <a:r>
              <a:rPr lang="en-US" dirty="0"/>
              <a:t>, and then under </a:t>
            </a:r>
            <a:r>
              <a:rPr lang="en-US" b="1" dirty="0"/>
              <a:t>Theme Colors </a:t>
            </a:r>
            <a:r>
              <a:rPr lang="en-US" dirty="0"/>
              <a:t>click </a:t>
            </a:r>
            <a:r>
              <a:rPr lang="en-US" b="1" dirty="0"/>
              <a:t>Black, Text 1</a:t>
            </a:r>
            <a:r>
              <a:rPr lang="en-US" dirty="0"/>
              <a:t> (first row, second option from the left).</a:t>
            </a:r>
          </a:p>
          <a:p>
            <a:pPr marL="1106481" lvl="2" indent="-174708">
              <a:buFont typeface="Arial" pitchFamily="34" charset="0"/>
              <a:buChar char="•"/>
            </a:pPr>
            <a:r>
              <a:rPr lang="en-US" dirty="0"/>
              <a:t>In the </a:t>
            </a:r>
            <a:r>
              <a:rPr lang="en-US" b="1" dirty="0"/>
              <a:t>Transparency</a:t>
            </a:r>
            <a:r>
              <a:rPr lang="en-US" dirty="0"/>
              <a:t> box, enter </a:t>
            </a:r>
            <a:r>
              <a:rPr lang="en-US" b="1" dirty="0"/>
              <a:t>100%</a:t>
            </a:r>
            <a:r>
              <a:rPr lang="en-US" dirty="0"/>
              <a:t>.</a:t>
            </a:r>
          </a:p>
          <a:p>
            <a:pPr marL="640594" lvl="1" indent="-174708">
              <a:buFont typeface="Arial" pitchFamily="34" charset="0"/>
              <a:buChar char="•"/>
            </a:pPr>
            <a:r>
              <a:rPr lang="en-US" dirty="0"/>
              <a:t>Select the second stop from the left</a:t>
            </a:r>
            <a:r>
              <a:rPr lang="en-US" b="1" dirty="0"/>
              <a:t> </a:t>
            </a:r>
            <a:r>
              <a:rPr lang="en-US" dirty="0"/>
              <a:t>in the slider, and then do the following: </a:t>
            </a:r>
          </a:p>
          <a:p>
            <a:pPr marL="1106481" lvl="2" indent="-174708">
              <a:buFont typeface="Arial" pitchFamily="34" charset="0"/>
              <a:buChar char="•"/>
            </a:pPr>
            <a:r>
              <a:rPr lang="en-US" dirty="0"/>
              <a:t>In the </a:t>
            </a:r>
            <a:r>
              <a:rPr lang="en-US" b="1" dirty="0"/>
              <a:t>Position </a:t>
            </a:r>
            <a:r>
              <a:rPr lang="en-US" dirty="0"/>
              <a:t>box, enter </a:t>
            </a:r>
            <a:r>
              <a:rPr lang="en-US" b="1" dirty="0"/>
              <a:t>40%</a:t>
            </a:r>
            <a:r>
              <a:rPr lang="en-US" dirty="0"/>
              <a:t>.</a:t>
            </a:r>
          </a:p>
          <a:p>
            <a:pPr marL="1106481" lvl="2" indent="-174708">
              <a:buFont typeface="Arial" pitchFamily="34" charset="0"/>
              <a:buChar char="•"/>
            </a:pPr>
            <a:r>
              <a:rPr lang="en-US" dirty="0"/>
              <a:t>Click the button next to </a:t>
            </a:r>
            <a:r>
              <a:rPr lang="en-US" b="1" dirty="0"/>
              <a:t>Color</a:t>
            </a:r>
            <a:r>
              <a:rPr lang="en-US" dirty="0"/>
              <a:t>, click </a:t>
            </a:r>
            <a:r>
              <a:rPr lang="en-US" b="1" dirty="0"/>
              <a:t>More Colors</a:t>
            </a:r>
            <a:r>
              <a:rPr lang="en-US" dirty="0"/>
              <a:t>, and then in the </a:t>
            </a:r>
            <a:r>
              <a:rPr lang="en-US" b="1" dirty="0"/>
              <a:t>Colors</a:t>
            </a:r>
            <a:r>
              <a:rPr lang="en-US" dirty="0"/>
              <a:t> dialog box, on the </a:t>
            </a:r>
            <a:r>
              <a:rPr lang="en-US" b="1" dirty="0"/>
              <a:t>Custom</a:t>
            </a:r>
            <a:r>
              <a:rPr lang="en-US" dirty="0"/>
              <a:t> tab, enter values for Red: </a:t>
            </a:r>
            <a:r>
              <a:rPr lang="en-US" b="1" dirty="0"/>
              <a:t>47</a:t>
            </a:r>
            <a:r>
              <a:rPr lang="en-US" dirty="0"/>
              <a:t>, Green: </a:t>
            </a:r>
            <a:r>
              <a:rPr lang="en-US" b="1" dirty="0"/>
              <a:t>91</a:t>
            </a:r>
            <a:r>
              <a:rPr lang="en-US" dirty="0"/>
              <a:t>, and Blue: </a:t>
            </a:r>
            <a:r>
              <a:rPr lang="en-US" b="1" dirty="0"/>
              <a:t>77</a:t>
            </a:r>
            <a:r>
              <a:rPr lang="en-US" dirty="0"/>
              <a:t>.</a:t>
            </a:r>
          </a:p>
          <a:p>
            <a:pPr marL="1106481" lvl="2" indent="-174708">
              <a:buFont typeface="Arial" pitchFamily="34" charset="0"/>
              <a:buChar char="•"/>
            </a:pPr>
            <a:r>
              <a:rPr lang="en-US" dirty="0"/>
              <a:t>In the </a:t>
            </a:r>
            <a:r>
              <a:rPr lang="en-US" b="1" dirty="0"/>
              <a:t>Transparency</a:t>
            </a:r>
            <a:r>
              <a:rPr lang="en-US" dirty="0"/>
              <a:t> box, enter </a:t>
            </a:r>
            <a:r>
              <a:rPr lang="en-US" b="1" dirty="0"/>
              <a:t>0%</a:t>
            </a:r>
            <a:r>
              <a:rPr lang="en-US" dirty="0"/>
              <a:t>.</a:t>
            </a:r>
          </a:p>
          <a:p>
            <a:pPr marL="640594" lvl="1" indent="-174708">
              <a:buFont typeface="Arial" pitchFamily="34" charset="0"/>
              <a:buChar char="•"/>
            </a:pPr>
            <a:r>
              <a:rPr lang="en-US" dirty="0"/>
              <a:t>Select the third stop from the left</a:t>
            </a:r>
            <a:r>
              <a:rPr lang="en-US" b="1" dirty="0"/>
              <a:t> </a:t>
            </a:r>
            <a:r>
              <a:rPr lang="en-US" dirty="0"/>
              <a:t>in the slider, and then do the following: </a:t>
            </a:r>
          </a:p>
          <a:p>
            <a:pPr marL="1106481" lvl="2" indent="-174708">
              <a:buFont typeface="Arial" pitchFamily="34" charset="0"/>
              <a:buChar char="•"/>
            </a:pPr>
            <a:r>
              <a:rPr lang="en-US" dirty="0"/>
              <a:t>In the </a:t>
            </a:r>
            <a:r>
              <a:rPr lang="en-US" b="1" dirty="0"/>
              <a:t>Position </a:t>
            </a:r>
            <a:r>
              <a:rPr lang="en-US" dirty="0"/>
              <a:t>box, enter </a:t>
            </a:r>
            <a:r>
              <a:rPr lang="en-US" b="1" dirty="0"/>
              <a:t>100%</a:t>
            </a:r>
            <a:r>
              <a:rPr lang="en-US" dirty="0"/>
              <a:t>.</a:t>
            </a:r>
          </a:p>
          <a:p>
            <a:pPr marL="1106481" lvl="2" indent="-174708">
              <a:buFont typeface="Arial" pitchFamily="34" charset="0"/>
              <a:buChar char="•"/>
            </a:pPr>
            <a:r>
              <a:rPr lang="en-US" dirty="0"/>
              <a:t>Click the button next to </a:t>
            </a:r>
            <a:r>
              <a:rPr lang="en-US" b="1" dirty="0"/>
              <a:t>Color</a:t>
            </a:r>
            <a:r>
              <a:rPr lang="en-US" dirty="0"/>
              <a:t>, and then under </a:t>
            </a:r>
            <a:r>
              <a:rPr lang="en-US" b="1" dirty="0"/>
              <a:t>Theme Colors </a:t>
            </a:r>
            <a:r>
              <a:rPr lang="en-US" dirty="0"/>
              <a:t>click </a:t>
            </a:r>
            <a:r>
              <a:rPr lang="en-US" b="1" dirty="0"/>
              <a:t>Black, Text 1</a:t>
            </a:r>
            <a:r>
              <a:rPr lang="en-US" dirty="0"/>
              <a:t> (first row, second option from the left).</a:t>
            </a:r>
          </a:p>
          <a:p>
            <a:pPr marL="1106481" lvl="2" indent="-174708">
              <a:buFont typeface="Arial" pitchFamily="34" charset="0"/>
              <a:buChar char="•"/>
            </a:pPr>
            <a:r>
              <a:rPr lang="en-US" dirty="0"/>
              <a:t>In the </a:t>
            </a:r>
            <a:r>
              <a:rPr lang="en-US" b="1" dirty="0"/>
              <a:t>Transparency</a:t>
            </a:r>
            <a:r>
              <a:rPr lang="en-US" dirty="0"/>
              <a:t> box, enter </a:t>
            </a:r>
            <a:r>
              <a:rPr lang="en-US" b="1" dirty="0"/>
              <a:t>90%.</a:t>
            </a:r>
          </a:p>
          <a:p>
            <a:pPr marL="232943" indent="-232943">
              <a:buFont typeface="+mj-lt"/>
              <a:buAutoNum type="arabicPeriod"/>
            </a:pPr>
            <a:r>
              <a:rPr lang="en-US" dirty="0"/>
              <a:t>Also in the </a:t>
            </a:r>
            <a:r>
              <a:rPr lang="en-US" b="1" dirty="0"/>
              <a:t>Format</a:t>
            </a:r>
            <a:r>
              <a:rPr lang="en-US" dirty="0"/>
              <a:t> </a:t>
            </a:r>
            <a:r>
              <a:rPr lang="en-US" b="1" dirty="0"/>
              <a:t>Shape</a:t>
            </a:r>
            <a:r>
              <a:rPr lang="en-US" dirty="0"/>
              <a:t> dialog box, in the </a:t>
            </a:r>
            <a:r>
              <a:rPr lang="en-US" b="1" dirty="0"/>
              <a:t>Line</a:t>
            </a:r>
            <a:r>
              <a:rPr lang="en-US" dirty="0"/>
              <a:t> </a:t>
            </a:r>
            <a:r>
              <a:rPr lang="en-US" b="1" dirty="0"/>
              <a:t>Color</a:t>
            </a:r>
            <a:r>
              <a:rPr lang="en-US" dirty="0"/>
              <a:t> tab, select </a:t>
            </a:r>
            <a:r>
              <a:rPr lang="en-US" b="1" dirty="0"/>
              <a:t>No</a:t>
            </a:r>
            <a:r>
              <a:rPr lang="en-US" dirty="0"/>
              <a:t> </a:t>
            </a:r>
            <a:r>
              <a:rPr lang="en-US" b="1" dirty="0"/>
              <a:t>Line</a:t>
            </a:r>
            <a:r>
              <a:rPr lang="en-US" dirty="0"/>
              <a:t>.</a:t>
            </a:r>
          </a:p>
          <a:p>
            <a:pPr marL="232943" indent="-232943">
              <a:buFont typeface="+mj-lt"/>
              <a:buAutoNum type="arabicPeriod"/>
            </a:pPr>
            <a:r>
              <a:rPr lang="en-US" dirty="0"/>
              <a:t>Select the second picture. On the </a:t>
            </a:r>
            <a:r>
              <a:rPr lang="en-US" b="1" dirty="0"/>
              <a:t>Home</a:t>
            </a:r>
            <a:r>
              <a:rPr lang="en-US" dirty="0"/>
              <a:t> tab, in the </a:t>
            </a:r>
            <a:r>
              <a:rPr lang="en-US" b="1" dirty="0"/>
              <a:t>Drawing</a:t>
            </a:r>
            <a:r>
              <a:rPr lang="en-US" dirty="0"/>
              <a:t> group, click </a:t>
            </a:r>
            <a:r>
              <a:rPr lang="en-US" b="1" dirty="0"/>
              <a:t>Arrange</a:t>
            </a:r>
            <a:r>
              <a:rPr lang="en-US" dirty="0"/>
              <a:t>, and then click </a:t>
            </a:r>
            <a:r>
              <a:rPr lang="en-US" b="1" dirty="0"/>
              <a:t>Bring to Front</a:t>
            </a:r>
            <a:r>
              <a:rPr lang="en-US" dirty="0"/>
              <a:t>.</a:t>
            </a:r>
          </a:p>
          <a:p>
            <a:endParaRPr lang="en-US" dirty="0"/>
          </a:p>
          <a:p>
            <a:r>
              <a:rPr lang="en-US" dirty="0"/>
              <a:t>To reproduce the text effects on this slide, do the following:</a:t>
            </a:r>
          </a:p>
          <a:p>
            <a:pPr marL="232943" indent="-232943">
              <a:buFont typeface="+mj-lt"/>
              <a:buAutoNum type="arabicPeriod"/>
            </a:pPr>
            <a:r>
              <a:rPr lang="en-US" dirty="0"/>
              <a:t>On the </a:t>
            </a:r>
            <a:r>
              <a:rPr lang="en-US" b="1" dirty="0"/>
              <a:t>Insert</a:t>
            </a:r>
            <a:r>
              <a:rPr lang="en-US" dirty="0"/>
              <a:t> tab, in the </a:t>
            </a:r>
            <a:r>
              <a:rPr lang="en-US" b="1" dirty="0"/>
              <a:t>Text</a:t>
            </a:r>
            <a:r>
              <a:rPr lang="en-US" dirty="0"/>
              <a:t> group, click </a:t>
            </a:r>
            <a:r>
              <a:rPr lang="en-US" b="1" dirty="0"/>
              <a:t>Text</a:t>
            </a:r>
            <a:r>
              <a:rPr lang="en-US" dirty="0"/>
              <a:t> </a:t>
            </a:r>
            <a:r>
              <a:rPr lang="en-US" b="1" dirty="0"/>
              <a:t>Box</a:t>
            </a:r>
            <a:r>
              <a:rPr lang="en-US" dirty="0"/>
              <a:t>, and then on the slide drag to draw your text box.</a:t>
            </a:r>
          </a:p>
          <a:p>
            <a:pPr marL="232943" indent="-232943" defTabSz="931774">
              <a:buFontTx/>
              <a:buAutoNum type="arabicPeriod"/>
              <a:defRPr/>
            </a:pPr>
            <a:r>
              <a:rPr lang="en-US" baseline="0" dirty="0" smtClean="0"/>
              <a:t>Enter text in the text box, and then select the text. On the </a:t>
            </a:r>
            <a:r>
              <a:rPr lang="en-US" b="1" baseline="0" dirty="0" smtClean="0"/>
              <a:t>Home</a:t>
            </a:r>
            <a:r>
              <a:rPr lang="en-US" baseline="0" dirty="0" smtClean="0"/>
              <a:t> tab, in the </a:t>
            </a:r>
            <a:r>
              <a:rPr lang="en-US" b="1" baseline="0" dirty="0" smtClean="0"/>
              <a:t>Font</a:t>
            </a:r>
            <a:r>
              <a:rPr lang="en-US" baseline="0" dirty="0" smtClean="0"/>
              <a:t> group, do the following:</a:t>
            </a:r>
          </a:p>
          <a:p>
            <a:pPr marL="698830" lvl="1" indent="-232943" defTabSz="931774">
              <a:buFont typeface="Arial" pitchFamily="34" charset="0"/>
              <a:buChar char="•"/>
              <a:defRPr/>
            </a:pPr>
            <a:r>
              <a:rPr lang="en-US" baseline="0" dirty="0" smtClean="0"/>
              <a:t>In the </a:t>
            </a:r>
            <a:r>
              <a:rPr lang="en-US" b="1" baseline="0" dirty="0" smtClean="0"/>
              <a:t>Font</a:t>
            </a:r>
            <a:r>
              <a:rPr lang="en-US" baseline="0" dirty="0" smtClean="0"/>
              <a:t> list, click </a:t>
            </a:r>
            <a:r>
              <a:rPr lang="en-US" b="1" baseline="0" dirty="0" smtClean="0"/>
              <a:t>Calisto MT.</a:t>
            </a:r>
            <a:endParaRPr lang="en-US" baseline="0" dirty="0" smtClean="0"/>
          </a:p>
          <a:p>
            <a:pPr marL="698830" lvl="1" indent="-232943" defTabSz="931774">
              <a:buFont typeface="Arial" pitchFamily="34" charset="0"/>
              <a:buChar char="•"/>
              <a:defRPr/>
            </a:pPr>
            <a:r>
              <a:rPr lang="en-US" baseline="0" dirty="0" smtClean="0"/>
              <a:t>In the </a:t>
            </a:r>
            <a:r>
              <a:rPr lang="en-US" b="1" baseline="0" dirty="0" smtClean="0"/>
              <a:t>Font</a:t>
            </a:r>
            <a:r>
              <a:rPr lang="en-US" baseline="0" dirty="0" smtClean="0"/>
              <a:t> </a:t>
            </a:r>
            <a:r>
              <a:rPr lang="en-US" b="1" baseline="0" dirty="0" smtClean="0"/>
              <a:t>Size</a:t>
            </a:r>
            <a:r>
              <a:rPr lang="en-US" baseline="0" dirty="0" smtClean="0"/>
              <a:t> list, click </a:t>
            </a:r>
            <a:r>
              <a:rPr lang="en-US" b="1" baseline="0" dirty="0" smtClean="0"/>
              <a:t>36 pt. </a:t>
            </a:r>
          </a:p>
          <a:p>
            <a:pPr marL="698830" lvl="1" indent="-232943" defTabSz="931774">
              <a:buFont typeface="Arial" pitchFamily="34" charset="0"/>
              <a:buChar char="•"/>
              <a:defRPr/>
            </a:pPr>
            <a:r>
              <a:rPr lang="en-US" b="0" baseline="0" dirty="0" smtClean="0"/>
              <a:t>Click </a:t>
            </a:r>
            <a:r>
              <a:rPr lang="en-US" b="1" baseline="0" dirty="0" smtClean="0"/>
              <a:t>Font</a:t>
            </a:r>
            <a:r>
              <a:rPr lang="en-US" b="0" baseline="0" dirty="0" smtClean="0"/>
              <a:t> </a:t>
            </a:r>
            <a:r>
              <a:rPr lang="en-US" b="1" baseline="0" dirty="0" smtClean="0"/>
              <a:t>Color</a:t>
            </a:r>
            <a:r>
              <a:rPr lang="en-US" b="0" baseline="0" dirty="0" smtClean="0"/>
              <a:t>, and then under </a:t>
            </a:r>
            <a:r>
              <a:rPr lang="en-US" b="1" baseline="0" dirty="0" smtClean="0"/>
              <a:t>Theme Colors </a:t>
            </a:r>
            <a:r>
              <a:rPr lang="en-US" b="0" baseline="0" dirty="0" smtClean="0"/>
              <a:t>click </a:t>
            </a:r>
            <a:r>
              <a:rPr lang="en-US" b="1" baseline="0" dirty="0" smtClean="0"/>
              <a:t>White, Background 1 </a:t>
            </a:r>
            <a:r>
              <a:rPr lang="en-US" b="0" baseline="0" dirty="0" smtClean="0"/>
              <a:t>(first row, first option from the left).</a:t>
            </a:r>
          </a:p>
          <a:p>
            <a:pPr marL="232943" indent="-232943">
              <a:buAutoNum type="arabicPeriod"/>
            </a:pPr>
            <a:r>
              <a:rPr lang="en-US" baseline="0" dirty="0" smtClean="0"/>
              <a:t>Position text over the least </a:t>
            </a:r>
            <a:r>
              <a:rPr lang="en-US" baseline="0" smtClean="0"/>
              <a:t>transparent part of </a:t>
            </a:r>
            <a:r>
              <a:rPr lang="en-US" baseline="0" dirty="0" smtClean="0"/>
              <a:t>the gradient.</a:t>
            </a:r>
          </a:p>
        </p:txBody>
      </p:sp>
      <p:sp>
        <p:nvSpPr>
          <p:cNvPr id="4" name="Slide Number Placeholder 3"/>
          <p:cNvSpPr>
            <a:spLocks noGrp="1"/>
          </p:cNvSpPr>
          <p:nvPr>
            <p:ph type="sldNum" sz="quarter" idx="10"/>
          </p:nvPr>
        </p:nvSpPr>
        <p:spPr/>
        <p:txBody>
          <a:bodyPr/>
          <a:lstStyle/>
          <a:p>
            <a:fld id="{1D5BEBE5-4EB7-49F8-BB12-29B9C3E34FCF}" type="slidenum">
              <a:rPr lang="en-US" smtClean="0"/>
              <a:pPr/>
              <a:t>41</a:t>
            </a:fld>
            <a:endParaRPr lang="en-US"/>
          </a:p>
        </p:txBody>
      </p:sp>
    </p:spTree>
    <p:extLst>
      <p:ext uri="{BB962C8B-B14F-4D97-AF65-F5344CB8AC3E}">
        <p14:creationId xmlns:p14="http://schemas.microsoft.com/office/powerpoint/2010/main" xmlns="" val="1869519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CE6471-2C2E-4BB1-8006-C0CE891C4F5A}" type="slidenum">
              <a:rPr lang="en-US" smtClean="0"/>
              <a:pPr/>
              <a:t>57</a:t>
            </a:fld>
            <a:endParaRPr lang="en-US" dirty="0"/>
          </a:p>
        </p:txBody>
      </p:sp>
    </p:spTree>
    <p:extLst>
      <p:ext uri="{BB962C8B-B14F-4D97-AF65-F5344CB8AC3E}">
        <p14:creationId xmlns:p14="http://schemas.microsoft.com/office/powerpoint/2010/main" xmlns="" val="3528349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0B34B8B-6610-4835-AF4A-59F1222322AF}" type="datetime1">
              <a:rPr lang="en-US" smtClean="0"/>
              <a:pPr/>
              <a:t>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a:prstGeom prst="rect">
            <a:avLst/>
          </a:prstGeom>
        </p:spPr>
        <p:txBody>
          <a:bodyPr/>
          <a:lstStyle/>
          <a:p>
            <a:fld id="{23D41D0B-9B44-46F7-B2DD-A73A407D48DC}" type="slidenum">
              <a:rPr lang="en-US" smtClean="0"/>
              <a:pPr/>
              <a:t>‹#›</a:t>
            </a:fld>
            <a:endParaRPr lang="en-US" dirty="0"/>
          </a:p>
        </p:txBody>
      </p:sp>
    </p:spTree>
    <p:extLst>
      <p:ext uri="{BB962C8B-B14F-4D97-AF65-F5344CB8AC3E}">
        <p14:creationId xmlns:p14="http://schemas.microsoft.com/office/powerpoint/2010/main" xmlns="" val="3977972720"/>
      </p:ext>
    </p:extLst>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573294-F0EA-4563-B496-706B563094FC}" type="datetime1">
              <a:rPr lang="en-US" smtClean="0"/>
              <a:pPr/>
              <a:t>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a:prstGeom prst="rect">
            <a:avLst/>
          </a:prstGeom>
        </p:spPr>
        <p:txBody>
          <a:bodyPr/>
          <a:lstStyle/>
          <a:p>
            <a:fld id="{23D41D0B-9B44-46F7-B2DD-A73A407D48DC}" type="slidenum">
              <a:rPr lang="en-US" smtClean="0"/>
              <a:pPr/>
              <a:t>‹#›</a:t>
            </a:fld>
            <a:endParaRPr lang="en-US" dirty="0"/>
          </a:p>
        </p:txBody>
      </p:sp>
    </p:spTree>
    <p:extLst>
      <p:ext uri="{BB962C8B-B14F-4D97-AF65-F5344CB8AC3E}">
        <p14:creationId xmlns:p14="http://schemas.microsoft.com/office/powerpoint/2010/main" xmlns="" val="421299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757A88-EDF7-44DB-9FAB-2570AB13DF61}" type="datetime1">
              <a:rPr lang="en-US" smtClean="0"/>
              <a:pPr/>
              <a:t>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a:prstGeom prst="rect">
            <a:avLst/>
          </a:prstGeom>
        </p:spPr>
        <p:txBody>
          <a:bodyPr/>
          <a:lstStyle/>
          <a:p>
            <a:fld id="{23D41D0B-9B44-46F7-B2DD-A73A407D48DC}" type="slidenum">
              <a:rPr lang="en-US" smtClean="0"/>
              <a:pPr/>
              <a:t>‹#›</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4014909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2E9EE17-C44E-4BE0-9926-0030E8D2BA40}" type="datetime1">
              <a:rPr lang="en-US" smtClean="0"/>
              <a:pPr/>
              <a:t>10/2/2017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a:prstGeom prst="rect">
            <a:avLst/>
          </a:prstGeom>
        </p:spPr>
        <p:txBody>
          <a:bodyPr/>
          <a:lstStyle/>
          <a:p>
            <a:fld id="{23D41D0B-9B44-46F7-B2DD-A73A407D48DC}" type="slidenum">
              <a:rPr lang="en-US" smtClean="0"/>
              <a:pPr/>
              <a:t>‹#›</a:t>
            </a:fld>
            <a:endParaRPr lang="en-US" dirty="0"/>
          </a:p>
        </p:txBody>
      </p:sp>
    </p:spTree>
    <p:extLst>
      <p:ext uri="{BB962C8B-B14F-4D97-AF65-F5344CB8AC3E}">
        <p14:creationId xmlns:p14="http://schemas.microsoft.com/office/powerpoint/2010/main" xmlns="" val="846377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AA2A59F-4EBC-48AF-B4EC-6029794FA05B}" type="datetime1">
              <a:rPr lang="en-US" smtClean="0"/>
              <a:pPr/>
              <a:t>10/2/2017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a:prstGeom prst="rect">
            <a:avLst/>
          </a:prstGeom>
        </p:spPr>
        <p:txBody>
          <a:bodyPr/>
          <a:lstStyle/>
          <a:p>
            <a:fld id="{23D41D0B-9B44-46F7-B2DD-A73A407D48DC}" type="slidenum">
              <a:rPr lang="en-US" smtClean="0"/>
              <a:pPr/>
              <a:t>‹#›</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1152681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B6EDCE5-9452-40C2-A01A-D356CE7D1AE9}" type="datetime1">
              <a:rPr lang="en-US" smtClean="0"/>
              <a:pPr/>
              <a:t>10/2/2017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a:prstGeom prst="rect">
            <a:avLst/>
          </a:prstGeom>
        </p:spPr>
        <p:txBody>
          <a:bodyPr/>
          <a:lstStyle/>
          <a:p>
            <a:fld id="{23D41D0B-9B44-46F7-B2DD-A73A407D48DC}" type="slidenum">
              <a:rPr lang="en-US" smtClean="0"/>
              <a:pPr/>
              <a:t>‹#›</a:t>
            </a:fld>
            <a:endParaRPr lang="en-US" dirty="0"/>
          </a:p>
        </p:txBody>
      </p:sp>
    </p:spTree>
    <p:extLst>
      <p:ext uri="{BB962C8B-B14F-4D97-AF65-F5344CB8AC3E}">
        <p14:creationId xmlns:p14="http://schemas.microsoft.com/office/powerpoint/2010/main" xmlns="" val="1772877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0DD839-596E-44A0-A593-1270D4D3C9D0}" type="datetime1">
              <a:rPr lang="en-US" smtClean="0"/>
              <a:pPr/>
              <a:t>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787783"/>
            <a:ext cx="584978" cy="365125"/>
          </a:xfrm>
          <a:prstGeom prst="rect">
            <a:avLst/>
          </a:prstGeom>
        </p:spPr>
        <p:txBody>
          <a:bodyPr/>
          <a:lstStyle/>
          <a:p>
            <a:fld id="{23D41D0B-9B44-46F7-B2DD-A73A407D48DC}" type="slidenum">
              <a:rPr lang="en-US" smtClean="0"/>
              <a:pPr/>
              <a:t>‹#›</a:t>
            </a:fld>
            <a:endParaRPr lang="en-US" dirty="0"/>
          </a:p>
        </p:txBody>
      </p:sp>
    </p:spTree>
    <p:extLst>
      <p:ext uri="{BB962C8B-B14F-4D97-AF65-F5344CB8AC3E}">
        <p14:creationId xmlns:p14="http://schemas.microsoft.com/office/powerpoint/2010/main" xmlns="" val="3568675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01445D-1262-402B-AE71-C0A08983D588}" type="datetime1">
              <a:rPr lang="en-US" smtClean="0"/>
              <a:pPr/>
              <a:t>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787783"/>
            <a:ext cx="584978" cy="365125"/>
          </a:xfrm>
          <a:prstGeom prst="rect">
            <a:avLst/>
          </a:prstGeom>
        </p:spPr>
        <p:txBody>
          <a:bodyPr/>
          <a:lstStyle/>
          <a:p>
            <a:fld id="{23D41D0B-9B44-46F7-B2DD-A73A407D48DC}" type="slidenum">
              <a:rPr lang="en-US" smtClean="0"/>
              <a:pPr/>
              <a:t>‹#›</a:t>
            </a:fld>
            <a:endParaRPr lang="en-US" dirty="0"/>
          </a:p>
        </p:txBody>
      </p:sp>
    </p:spTree>
    <p:extLst>
      <p:ext uri="{BB962C8B-B14F-4D97-AF65-F5344CB8AC3E}">
        <p14:creationId xmlns:p14="http://schemas.microsoft.com/office/powerpoint/2010/main" xmlns="" val="2519932137"/>
      </p:ext>
    </p:extLst>
  </p:cSld>
  <p:clrMapOvr>
    <a:masterClrMapping/>
  </p:clrMapOvr>
  <p:extLst>
    <p:ext uri="{DCECCB84-F9BA-43D5-87BE-67443E8EF086}">
      <p15:sldGuideLst xmlns:p15="http://schemas.microsoft.com/office/powerpoint/2012/main" xmlns=""/>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grpSp>
        <p:nvGrpSpPr>
          <p:cNvPr id="26" name="Group 25"/>
          <p:cNvGrpSpPr/>
          <p:nvPr/>
        </p:nvGrpSpPr>
        <p:grpSpPr>
          <a:xfrm>
            <a:off x="-939" y="-1"/>
            <a:ext cx="9148136" cy="6922236"/>
            <a:chOff x="-939" y="-1"/>
            <a:chExt cx="9148136" cy="6922236"/>
          </a:xfrm>
          <a:solidFill>
            <a:schemeClr val="bg1"/>
          </a:solidFill>
        </p:grpSpPr>
        <p:sp>
          <p:nvSpPr>
            <p:cNvPr id="25" name="Freeform 13"/>
            <p:cNvSpPr>
              <a:spLocks noEditPoints="1"/>
            </p:cNvSpPr>
            <p:nvPr/>
          </p:nvSpPr>
          <p:spPr bwMode="auto">
            <a:xfrm>
              <a:off x="-939" y="-1"/>
              <a:ext cx="9148136" cy="6858001"/>
            </a:xfrm>
            <a:custGeom>
              <a:avLst/>
              <a:gdLst/>
              <a:ahLst/>
              <a:cxnLst/>
              <a:rect l="0" t="0" r="r" b="b"/>
              <a:pathLst>
                <a:path w="2880" h="2160">
                  <a:moveTo>
                    <a:pt x="0" y="571"/>
                  </a:moveTo>
                  <a:cubicBezTo>
                    <a:pt x="0" y="594"/>
                    <a:pt x="0" y="594"/>
                    <a:pt x="0" y="594"/>
                  </a:cubicBezTo>
                  <a:cubicBezTo>
                    <a:pt x="16" y="593"/>
                    <a:pt x="32" y="592"/>
                    <a:pt x="49" y="589"/>
                  </a:cubicBezTo>
                  <a:cubicBezTo>
                    <a:pt x="40" y="628"/>
                    <a:pt x="19" y="654"/>
                    <a:pt x="0" y="679"/>
                  </a:cubicBezTo>
                  <a:cubicBezTo>
                    <a:pt x="0" y="718"/>
                    <a:pt x="0" y="718"/>
                    <a:pt x="0" y="718"/>
                  </a:cubicBezTo>
                  <a:cubicBezTo>
                    <a:pt x="32" y="683"/>
                    <a:pt x="56" y="642"/>
                    <a:pt x="70" y="595"/>
                  </a:cubicBezTo>
                  <a:cubicBezTo>
                    <a:pt x="72" y="588"/>
                    <a:pt x="68" y="579"/>
                    <a:pt x="66" y="566"/>
                  </a:cubicBezTo>
                  <a:cubicBezTo>
                    <a:pt x="44" y="568"/>
                    <a:pt x="22" y="569"/>
                    <a:pt x="0" y="571"/>
                  </a:cubicBezTo>
                  <a:close/>
                  <a:moveTo>
                    <a:pt x="714" y="86"/>
                  </a:moveTo>
                  <a:cubicBezTo>
                    <a:pt x="708" y="106"/>
                    <a:pt x="697" y="126"/>
                    <a:pt x="672" y="135"/>
                  </a:cubicBezTo>
                  <a:cubicBezTo>
                    <a:pt x="655" y="90"/>
                    <a:pt x="642" y="49"/>
                    <a:pt x="622" y="11"/>
                  </a:cubicBezTo>
                  <a:cubicBezTo>
                    <a:pt x="621" y="7"/>
                    <a:pt x="619" y="4"/>
                    <a:pt x="618" y="0"/>
                  </a:cubicBezTo>
                  <a:cubicBezTo>
                    <a:pt x="595" y="0"/>
                    <a:pt x="595" y="0"/>
                    <a:pt x="595" y="0"/>
                  </a:cubicBezTo>
                  <a:cubicBezTo>
                    <a:pt x="605" y="21"/>
                    <a:pt x="614" y="42"/>
                    <a:pt x="624" y="63"/>
                  </a:cubicBezTo>
                  <a:cubicBezTo>
                    <a:pt x="641" y="101"/>
                    <a:pt x="650" y="140"/>
                    <a:pt x="627" y="188"/>
                  </a:cubicBezTo>
                  <a:cubicBezTo>
                    <a:pt x="673" y="168"/>
                    <a:pt x="707" y="144"/>
                    <a:pt x="726" y="110"/>
                  </a:cubicBezTo>
                  <a:cubicBezTo>
                    <a:pt x="743" y="78"/>
                    <a:pt x="748" y="40"/>
                    <a:pt x="759" y="0"/>
                  </a:cubicBezTo>
                  <a:cubicBezTo>
                    <a:pt x="730" y="0"/>
                    <a:pt x="730" y="0"/>
                    <a:pt x="730" y="0"/>
                  </a:cubicBezTo>
                  <a:cubicBezTo>
                    <a:pt x="736" y="29"/>
                    <a:pt x="723" y="58"/>
                    <a:pt x="714" y="86"/>
                  </a:cubicBezTo>
                  <a:close/>
                  <a:moveTo>
                    <a:pt x="2880" y="482"/>
                  </a:moveTo>
                  <a:cubicBezTo>
                    <a:pt x="2880" y="443"/>
                    <a:pt x="2880" y="443"/>
                    <a:pt x="2880" y="443"/>
                  </a:cubicBezTo>
                  <a:cubicBezTo>
                    <a:pt x="2845" y="480"/>
                    <a:pt x="2831" y="531"/>
                    <a:pt x="2817" y="581"/>
                  </a:cubicBezTo>
                  <a:cubicBezTo>
                    <a:pt x="2798" y="653"/>
                    <a:pt x="2801" y="723"/>
                    <a:pt x="2856" y="782"/>
                  </a:cubicBezTo>
                  <a:cubicBezTo>
                    <a:pt x="2821" y="808"/>
                    <a:pt x="2789" y="830"/>
                    <a:pt x="2759" y="855"/>
                  </a:cubicBezTo>
                  <a:cubicBezTo>
                    <a:pt x="2729" y="879"/>
                    <a:pt x="2701" y="907"/>
                    <a:pt x="2667" y="938"/>
                  </a:cubicBezTo>
                  <a:cubicBezTo>
                    <a:pt x="2669" y="814"/>
                    <a:pt x="2635" y="709"/>
                    <a:pt x="2538" y="630"/>
                  </a:cubicBezTo>
                  <a:cubicBezTo>
                    <a:pt x="2509" y="646"/>
                    <a:pt x="2497" y="676"/>
                    <a:pt x="2481" y="701"/>
                  </a:cubicBezTo>
                  <a:cubicBezTo>
                    <a:pt x="2441" y="766"/>
                    <a:pt x="2436" y="838"/>
                    <a:pt x="2442" y="912"/>
                  </a:cubicBezTo>
                  <a:cubicBezTo>
                    <a:pt x="2450" y="996"/>
                    <a:pt x="2480" y="1072"/>
                    <a:pt x="2514" y="1152"/>
                  </a:cubicBezTo>
                  <a:cubicBezTo>
                    <a:pt x="2454" y="1250"/>
                    <a:pt x="2401" y="1355"/>
                    <a:pt x="2367" y="1467"/>
                  </a:cubicBezTo>
                  <a:cubicBezTo>
                    <a:pt x="2333" y="1578"/>
                    <a:pt x="2310" y="1693"/>
                    <a:pt x="2282" y="1811"/>
                  </a:cubicBezTo>
                  <a:cubicBezTo>
                    <a:pt x="2271" y="1782"/>
                    <a:pt x="2261" y="1755"/>
                    <a:pt x="2252" y="1730"/>
                  </a:cubicBezTo>
                  <a:cubicBezTo>
                    <a:pt x="2330" y="1569"/>
                    <a:pt x="2338" y="1413"/>
                    <a:pt x="2235" y="1256"/>
                  </a:cubicBezTo>
                  <a:cubicBezTo>
                    <a:pt x="2184" y="1290"/>
                    <a:pt x="2155" y="1336"/>
                    <a:pt x="2143" y="1390"/>
                  </a:cubicBezTo>
                  <a:cubicBezTo>
                    <a:pt x="2131" y="1441"/>
                    <a:pt x="2128" y="1494"/>
                    <a:pt x="2120" y="1550"/>
                  </a:cubicBezTo>
                  <a:cubicBezTo>
                    <a:pt x="2043" y="1465"/>
                    <a:pt x="1944" y="1418"/>
                    <a:pt x="1837" y="1376"/>
                  </a:cubicBezTo>
                  <a:cubicBezTo>
                    <a:pt x="1833" y="1359"/>
                    <a:pt x="1828" y="1338"/>
                    <a:pt x="1825" y="1318"/>
                  </a:cubicBezTo>
                  <a:cubicBezTo>
                    <a:pt x="1813" y="1230"/>
                    <a:pt x="1759" y="1172"/>
                    <a:pt x="1686" y="1129"/>
                  </a:cubicBezTo>
                  <a:cubicBezTo>
                    <a:pt x="1657" y="1113"/>
                    <a:pt x="1625" y="1099"/>
                    <a:pt x="1594" y="1090"/>
                  </a:cubicBezTo>
                  <a:cubicBezTo>
                    <a:pt x="1557" y="1079"/>
                    <a:pt x="1542" y="1097"/>
                    <a:pt x="1549" y="1135"/>
                  </a:cubicBezTo>
                  <a:cubicBezTo>
                    <a:pt x="1562" y="1202"/>
                    <a:pt x="1583" y="1265"/>
                    <a:pt x="1633" y="1314"/>
                  </a:cubicBezTo>
                  <a:cubicBezTo>
                    <a:pt x="1633" y="1315"/>
                    <a:pt x="1633" y="1317"/>
                    <a:pt x="1632" y="1318"/>
                  </a:cubicBezTo>
                  <a:cubicBezTo>
                    <a:pt x="1533" y="1318"/>
                    <a:pt x="1425" y="1344"/>
                    <a:pt x="1361" y="1385"/>
                  </a:cubicBezTo>
                  <a:cubicBezTo>
                    <a:pt x="1366" y="1408"/>
                    <a:pt x="1382" y="1422"/>
                    <a:pt x="1401" y="1434"/>
                  </a:cubicBezTo>
                  <a:cubicBezTo>
                    <a:pt x="1463" y="1474"/>
                    <a:pt x="1533" y="1477"/>
                    <a:pt x="1603" y="1476"/>
                  </a:cubicBezTo>
                  <a:cubicBezTo>
                    <a:pt x="1614" y="1476"/>
                    <a:pt x="1625" y="1475"/>
                    <a:pt x="1636" y="1475"/>
                  </a:cubicBezTo>
                  <a:cubicBezTo>
                    <a:pt x="1637" y="1475"/>
                    <a:pt x="1638" y="1477"/>
                    <a:pt x="1642" y="1480"/>
                  </a:cubicBezTo>
                  <a:cubicBezTo>
                    <a:pt x="1590" y="1552"/>
                    <a:pt x="1542" y="1627"/>
                    <a:pt x="1526" y="1717"/>
                  </a:cubicBezTo>
                  <a:cubicBezTo>
                    <a:pt x="1612" y="1728"/>
                    <a:pt x="1681" y="1691"/>
                    <a:pt x="1743" y="1641"/>
                  </a:cubicBezTo>
                  <a:cubicBezTo>
                    <a:pt x="1806" y="1590"/>
                    <a:pt x="1836" y="1520"/>
                    <a:pt x="1836" y="1431"/>
                  </a:cubicBezTo>
                  <a:cubicBezTo>
                    <a:pt x="1945" y="1479"/>
                    <a:pt x="2036" y="1538"/>
                    <a:pt x="2106" y="1633"/>
                  </a:cubicBezTo>
                  <a:cubicBezTo>
                    <a:pt x="1991" y="1615"/>
                    <a:pt x="1896" y="1643"/>
                    <a:pt x="1820" y="1728"/>
                  </a:cubicBezTo>
                  <a:cubicBezTo>
                    <a:pt x="1861" y="1828"/>
                    <a:pt x="2064" y="1878"/>
                    <a:pt x="2197" y="1784"/>
                  </a:cubicBezTo>
                  <a:cubicBezTo>
                    <a:pt x="2225" y="1858"/>
                    <a:pt x="2243" y="1933"/>
                    <a:pt x="2226" y="2012"/>
                  </a:cubicBezTo>
                  <a:cubicBezTo>
                    <a:pt x="2220" y="2036"/>
                    <a:pt x="2212" y="2059"/>
                    <a:pt x="2224" y="2084"/>
                  </a:cubicBezTo>
                  <a:cubicBezTo>
                    <a:pt x="2228" y="2092"/>
                    <a:pt x="2226" y="2104"/>
                    <a:pt x="2223" y="2112"/>
                  </a:cubicBezTo>
                  <a:cubicBezTo>
                    <a:pt x="2217" y="2128"/>
                    <a:pt x="2212" y="2144"/>
                    <a:pt x="2206" y="2160"/>
                  </a:cubicBezTo>
                  <a:cubicBezTo>
                    <a:pt x="2229" y="2160"/>
                    <a:pt x="2229" y="2160"/>
                    <a:pt x="2229" y="2160"/>
                  </a:cubicBezTo>
                  <a:cubicBezTo>
                    <a:pt x="2234" y="2148"/>
                    <a:pt x="2237" y="2135"/>
                    <a:pt x="2245" y="2124"/>
                  </a:cubicBezTo>
                  <a:cubicBezTo>
                    <a:pt x="2259" y="2104"/>
                    <a:pt x="2261" y="2086"/>
                    <a:pt x="2246" y="2066"/>
                  </a:cubicBezTo>
                  <a:cubicBezTo>
                    <a:pt x="2280" y="2036"/>
                    <a:pt x="2274" y="1999"/>
                    <a:pt x="2266" y="1963"/>
                  </a:cubicBezTo>
                  <a:cubicBezTo>
                    <a:pt x="2253" y="1900"/>
                    <a:pt x="2244" y="1836"/>
                    <a:pt x="2220" y="1777"/>
                  </a:cubicBezTo>
                  <a:cubicBezTo>
                    <a:pt x="2213" y="1761"/>
                    <a:pt x="2214" y="1750"/>
                    <a:pt x="2232" y="1746"/>
                  </a:cubicBezTo>
                  <a:cubicBezTo>
                    <a:pt x="2270" y="1807"/>
                    <a:pt x="2259" y="1878"/>
                    <a:pt x="2279" y="1944"/>
                  </a:cubicBezTo>
                  <a:cubicBezTo>
                    <a:pt x="2286" y="1936"/>
                    <a:pt x="2291" y="1928"/>
                    <a:pt x="2293" y="1920"/>
                  </a:cubicBezTo>
                  <a:cubicBezTo>
                    <a:pt x="2310" y="1825"/>
                    <a:pt x="2328" y="1731"/>
                    <a:pt x="2344" y="1636"/>
                  </a:cubicBezTo>
                  <a:cubicBezTo>
                    <a:pt x="2359" y="1544"/>
                    <a:pt x="2388" y="1457"/>
                    <a:pt x="2424" y="1371"/>
                  </a:cubicBezTo>
                  <a:cubicBezTo>
                    <a:pt x="2431" y="1355"/>
                    <a:pt x="2439" y="1339"/>
                    <a:pt x="2447" y="1323"/>
                  </a:cubicBezTo>
                  <a:cubicBezTo>
                    <a:pt x="2442" y="1361"/>
                    <a:pt x="2427" y="1394"/>
                    <a:pt x="2417" y="1428"/>
                  </a:cubicBezTo>
                  <a:cubicBezTo>
                    <a:pt x="2382" y="1546"/>
                    <a:pt x="2357" y="1666"/>
                    <a:pt x="2336" y="1787"/>
                  </a:cubicBezTo>
                  <a:cubicBezTo>
                    <a:pt x="2318" y="1886"/>
                    <a:pt x="2304" y="1986"/>
                    <a:pt x="2288" y="2085"/>
                  </a:cubicBezTo>
                  <a:cubicBezTo>
                    <a:pt x="2284" y="2111"/>
                    <a:pt x="2279" y="2136"/>
                    <a:pt x="2272" y="2160"/>
                  </a:cubicBezTo>
                  <a:cubicBezTo>
                    <a:pt x="2293" y="2160"/>
                    <a:pt x="2293" y="2160"/>
                    <a:pt x="2293" y="2160"/>
                  </a:cubicBezTo>
                  <a:cubicBezTo>
                    <a:pt x="2300" y="2135"/>
                    <a:pt x="2305" y="2109"/>
                    <a:pt x="2310" y="2083"/>
                  </a:cubicBezTo>
                  <a:cubicBezTo>
                    <a:pt x="2312" y="2070"/>
                    <a:pt x="2317" y="2057"/>
                    <a:pt x="2321" y="2040"/>
                  </a:cubicBezTo>
                  <a:cubicBezTo>
                    <a:pt x="2330" y="2046"/>
                    <a:pt x="2338" y="2049"/>
                    <a:pt x="2344" y="2053"/>
                  </a:cubicBezTo>
                  <a:cubicBezTo>
                    <a:pt x="2411" y="2102"/>
                    <a:pt x="2484" y="2098"/>
                    <a:pt x="2557" y="2076"/>
                  </a:cubicBezTo>
                  <a:cubicBezTo>
                    <a:pt x="2596" y="2064"/>
                    <a:pt x="2633" y="2041"/>
                    <a:pt x="2668" y="2018"/>
                  </a:cubicBezTo>
                  <a:cubicBezTo>
                    <a:pt x="2693" y="2001"/>
                    <a:pt x="2712" y="1976"/>
                    <a:pt x="2734" y="1955"/>
                  </a:cubicBezTo>
                  <a:cubicBezTo>
                    <a:pt x="2706" y="1911"/>
                    <a:pt x="2659" y="1909"/>
                    <a:pt x="2616" y="1891"/>
                  </a:cubicBezTo>
                  <a:cubicBezTo>
                    <a:pt x="2689" y="1817"/>
                    <a:pt x="2725" y="1727"/>
                    <a:pt x="2751" y="1629"/>
                  </a:cubicBezTo>
                  <a:cubicBezTo>
                    <a:pt x="2745" y="1626"/>
                    <a:pt x="2738" y="1620"/>
                    <a:pt x="2730" y="1620"/>
                  </a:cubicBezTo>
                  <a:cubicBezTo>
                    <a:pt x="2638" y="1616"/>
                    <a:pt x="2554" y="1631"/>
                    <a:pt x="2481" y="1697"/>
                  </a:cubicBezTo>
                  <a:cubicBezTo>
                    <a:pt x="2436" y="1738"/>
                    <a:pt x="2389" y="1777"/>
                    <a:pt x="2354" y="1829"/>
                  </a:cubicBezTo>
                  <a:cubicBezTo>
                    <a:pt x="2370" y="1709"/>
                    <a:pt x="2415" y="1608"/>
                    <a:pt x="2524" y="1543"/>
                  </a:cubicBezTo>
                  <a:cubicBezTo>
                    <a:pt x="2581" y="1510"/>
                    <a:pt x="2639" y="1478"/>
                    <a:pt x="2704" y="1464"/>
                  </a:cubicBezTo>
                  <a:cubicBezTo>
                    <a:pt x="2761" y="1451"/>
                    <a:pt x="2820" y="1441"/>
                    <a:pt x="2880" y="1443"/>
                  </a:cubicBezTo>
                  <a:cubicBezTo>
                    <a:pt x="2880" y="1339"/>
                    <a:pt x="2880" y="1339"/>
                    <a:pt x="2880" y="1339"/>
                  </a:cubicBezTo>
                  <a:cubicBezTo>
                    <a:pt x="2877" y="1341"/>
                    <a:pt x="2874" y="1344"/>
                    <a:pt x="2872" y="1346"/>
                  </a:cubicBezTo>
                  <a:cubicBezTo>
                    <a:pt x="2865" y="1318"/>
                    <a:pt x="2870" y="1299"/>
                    <a:pt x="2880" y="1282"/>
                  </a:cubicBezTo>
                  <a:cubicBezTo>
                    <a:pt x="2880" y="1242"/>
                    <a:pt x="2880" y="1242"/>
                    <a:pt x="2880" y="1242"/>
                  </a:cubicBezTo>
                  <a:cubicBezTo>
                    <a:pt x="2838" y="1283"/>
                    <a:pt x="2811" y="1334"/>
                    <a:pt x="2805" y="1398"/>
                  </a:cubicBezTo>
                  <a:cubicBezTo>
                    <a:pt x="2656" y="1410"/>
                    <a:pt x="2524" y="1458"/>
                    <a:pt x="2412" y="1557"/>
                  </a:cubicBezTo>
                  <a:cubicBezTo>
                    <a:pt x="2433" y="1415"/>
                    <a:pt x="2488" y="1287"/>
                    <a:pt x="2555" y="1162"/>
                  </a:cubicBezTo>
                  <a:cubicBezTo>
                    <a:pt x="2580" y="1167"/>
                    <a:pt x="2603" y="1174"/>
                    <a:pt x="2626" y="1176"/>
                  </a:cubicBezTo>
                  <a:cubicBezTo>
                    <a:pt x="2700" y="1184"/>
                    <a:pt x="2772" y="1171"/>
                    <a:pt x="2837" y="1134"/>
                  </a:cubicBezTo>
                  <a:cubicBezTo>
                    <a:pt x="2852" y="1126"/>
                    <a:pt x="2866" y="1115"/>
                    <a:pt x="2880" y="1103"/>
                  </a:cubicBezTo>
                  <a:cubicBezTo>
                    <a:pt x="2880" y="1073"/>
                    <a:pt x="2880" y="1073"/>
                    <a:pt x="2880" y="1073"/>
                  </a:cubicBezTo>
                  <a:cubicBezTo>
                    <a:pt x="2814" y="1146"/>
                    <a:pt x="2666" y="1180"/>
                    <a:pt x="2621" y="1124"/>
                  </a:cubicBezTo>
                  <a:cubicBezTo>
                    <a:pt x="2663" y="1079"/>
                    <a:pt x="2725" y="1075"/>
                    <a:pt x="2784" y="1051"/>
                  </a:cubicBezTo>
                  <a:cubicBezTo>
                    <a:pt x="2723" y="1044"/>
                    <a:pt x="2677" y="1072"/>
                    <a:pt x="2624" y="1085"/>
                  </a:cubicBezTo>
                  <a:cubicBezTo>
                    <a:pt x="2637" y="1029"/>
                    <a:pt x="2671" y="1004"/>
                    <a:pt x="2718" y="994"/>
                  </a:cubicBezTo>
                  <a:cubicBezTo>
                    <a:pt x="2737" y="990"/>
                    <a:pt x="2757" y="986"/>
                    <a:pt x="2777" y="988"/>
                  </a:cubicBezTo>
                  <a:cubicBezTo>
                    <a:pt x="2814" y="992"/>
                    <a:pt x="2849" y="1001"/>
                    <a:pt x="2880" y="1023"/>
                  </a:cubicBezTo>
                  <a:cubicBezTo>
                    <a:pt x="2880" y="998"/>
                    <a:pt x="2880" y="998"/>
                    <a:pt x="2880" y="998"/>
                  </a:cubicBezTo>
                  <a:cubicBezTo>
                    <a:pt x="2863" y="989"/>
                    <a:pt x="2845" y="983"/>
                    <a:pt x="2827" y="978"/>
                  </a:cubicBezTo>
                  <a:cubicBezTo>
                    <a:pt x="2799" y="969"/>
                    <a:pt x="2769" y="968"/>
                    <a:pt x="2737" y="963"/>
                  </a:cubicBezTo>
                  <a:cubicBezTo>
                    <a:pt x="2777" y="910"/>
                    <a:pt x="2827" y="869"/>
                    <a:pt x="2879" y="824"/>
                  </a:cubicBezTo>
                  <a:cubicBezTo>
                    <a:pt x="2879" y="824"/>
                    <a:pt x="2880" y="824"/>
                    <a:pt x="2880" y="825"/>
                  </a:cubicBezTo>
                  <a:cubicBezTo>
                    <a:pt x="2880" y="708"/>
                    <a:pt x="2880" y="708"/>
                    <a:pt x="2880" y="708"/>
                  </a:cubicBezTo>
                  <a:cubicBezTo>
                    <a:pt x="2879" y="708"/>
                    <a:pt x="2879" y="709"/>
                    <a:pt x="2878" y="710"/>
                  </a:cubicBezTo>
                  <a:cubicBezTo>
                    <a:pt x="2841" y="696"/>
                    <a:pt x="2830" y="681"/>
                    <a:pt x="2831" y="648"/>
                  </a:cubicBezTo>
                  <a:cubicBezTo>
                    <a:pt x="2834" y="588"/>
                    <a:pt x="2850" y="533"/>
                    <a:pt x="2880" y="482"/>
                  </a:cubicBezTo>
                  <a:close/>
                  <a:moveTo>
                    <a:pt x="1572" y="1112"/>
                  </a:moveTo>
                  <a:cubicBezTo>
                    <a:pt x="1657" y="1110"/>
                    <a:pt x="1774" y="1221"/>
                    <a:pt x="1774" y="1301"/>
                  </a:cubicBezTo>
                  <a:cubicBezTo>
                    <a:pt x="1740" y="1267"/>
                    <a:pt x="1704" y="1231"/>
                    <a:pt x="1668" y="1196"/>
                  </a:cubicBezTo>
                  <a:cubicBezTo>
                    <a:pt x="1666" y="1198"/>
                    <a:pt x="1664" y="1200"/>
                    <a:pt x="1662" y="1201"/>
                  </a:cubicBezTo>
                  <a:cubicBezTo>
                    <a:pt x="1691" y="1248"/>
                    <a:pt x="1742" y="1280"/>
                    <a:pt x="1762" y="1335"/>
                  </a:cubicBezTo>
                  <a:cubicBezTo>
                    <a:pt x="1632" y="1329"/>
                    <a:pt x="1573" y="1226"/>
                    <a:pt x="1572" y="1112"/>
                  </a:cubicBezTo>
                  <a:close/>
                  <a:moveTo>
                    <a:pt x="1540" y="1455"/>
                  </a:moveTo>
                  <a:cubicBezTo>
                    <a:pt x="1486" y="1452"/>
                    <a:pt x="1430" y="1442"/>
                    <a:pt x="1388" y="1394"/>
                  </a:cubicBezTo>
                  <a:cubicBezTo>
                    <a:pt x="1482" y="1347"/>
                    <a:pt x="1579" y="1333"/>
                    <a:pt x="1680" y="1346"/>
                  </a:cubicBezTo>
                  <a:cubicBezTo>
                    <a:pt x="1698" y="1349"/>
                    <a:pt x="1704" y="1361"/>
                    <a:pt x="1708" y="1379"/>
                  </a:cubicBezTo>
                  <a:cubicBezTo>
                    <a:pt x="1650" y="1382"/>
                    <a:pt x="1594" y="1386"/>
                    <a:pt x="1539" y="1390"/>
                  </a:cubicBezTo>
                  <a:cubicBezTo>
                    <a:pt x="1539" y="1392"/>
                    <a:pt x="1539" y="1395"/>
                    <a:pt x="1539" y="1397"/>
                  </a:cubicBezTo>
                  <a:cubicBezTo>
                    <a:pt x="1594" y="1400"/>
                    <a:pt x="1648" y="1403"/>
                    <a:pt x="1713" y="1407"/>
                  </a:cubicBezTo>
                  <a:cubicBezTo>
                    <a:pt x="1657" y="1456"/>
                    <a:pt x="1598" y="1458"/>
                    <a:pt x="1540" y="1455"/>
                  </a:cubicBezTo>
                  <a:close/>
                  <a:moveTo>
                    <a:pt x="1783" y="1560"/>
                  </a:moveTo>
                  <a:cubicBezTo>
                    <a:pt x="1731" y="1645"/>
                    <a:pt x="1652" y="1686"/>
                    <a:pt x="1555" y="1701"/>
                  </a:cubicBezTo>
                  <a:cubicBezTo>
                    <a:pt x="1566" y="1630"/>
                    <a:pt x="1619" y="1526"/>
                    <a:pt x="1670" y="1487"/>
                  </a:cubicBezTo>
                  <a:cubicBezTo>
                    <a:pt x="1695" y="1468"/>
                    <a:pt x="1723" y="1441"/>
                    <a:pt x="1766" y="1459"/>
                  </a:cubicBezTo>
                  <a:cubicBezTo>
                    <a:pt x="1748" y="1500"/>
                    <a:pt x="1715" y="1526"/>
                    <a:pt x="1696" y="1563"/>
                  </a:cubicBezTo>
                  <a:cubicBezTo>
                    <a:pt x="1737" y="1547"/>
                    <a:pt x="1755" y="1505"/>
                    <a:pt x="1788" y="1478"/>
                  </a:cubicBezTo>
                  <a:cubicBezTo>
                    <a:pt x="1798" y="1508"/>
                    <a:pt x="1798" y="1536"/>
                    <a:pt x="1783" y="1560"/>
                  </a:cubicBezTo>
                  <a:close/>
                  <a:moveTo>
                    <a:pt x="2020" y="1513"/>
                  </a:moveTo>
                  <a:cubicBezTo>
                    <a:pt x="1977" y="1480"/>
                    <a:pt x="1928" y="1453"/>
                    <a:pt x="1877" y="1420"/>
                  </a:cubicBezTo>
                  <a:cubicBezTo>
                    <a:pt x="1976" y="1447"/>
                    <a:pt x="2128" y="1557"/>
                    <a:pt x="2139" y="1626"/>
                  </a:cubicBezTo>
                  <a:cubicBezTo>
                    <a:pt x="2100" y="1589"/>
                    <a:pt x="2063" y="1548"/>
                    <a:pt x="2020" y="1513"/>
                  </a:cubicBezTo>
                  <a:close/>
                  <a:moveTo>
                    <a:pt x="2136" y="1741"/>
                  </a:moveTo>
                  <a:cubicBezTo>
                    <a:pt x="2105" y="1787"/>
                    <a:pt x="2070" y="1811"/>
                    <a:pt x="2023" y="1813"/>
                  </a:cubicBezTo>
                  <a:cubicBezTo>
                    <a:pt x="1951" y="1816"/>
                    <a:pt x="1895" y="1778"/>
                    <a:pt x="1841" y="1735"/>
                  </a:cubicBezTo>
                  <a:cubicBezTo>
                    <a:pt x="1915" y="1657"/>
                    <a:pt x="2055" y="1625"/>
                    <a:pt x="2119" y="1670"/>
                  </a:cubicBezTo>
                  <a:cubicBezTo>
                    <a:pt x="2126" y="1683"/>
                    <a:pt x="2133" y="1696"/>
                    <a:pt x="2140" y="1711"/>
                  </a:cubicBezTo>
                  <a:cubicBezTo>
                    <a:pt x="2088" y="1732"/>
                    <a:pt x="2035" y="1726"/>
                    <a:pt x="1979" y="1734"/>
                  </a:cubicBezTo>
                  <a:cubicBezTo>
                    <a:pt x="2023" y="1750"/>
                    <a:pt x="2076" y="1753"/>
                    <a:pt x="2136" y="1741"/>
                  </a:cubicBezTo>
                  <a:close/>
                  <a:moveTo>
                    <a:pt x="2234" y="1625"/>
                  </a:moveTo>
                  <a:cubicBezTo>
                    <a:pt x="2230" y="1565"/>
                    <a:pt x="2226" y="1505"/>
                    <a:pt x="2222" y="1444"/>
                  </a:cubicBezTo>
                  <a:cubicBezTo>
                    <a:pt x="2201" y="1509"/>
                    <a:pt x="2223" y="1578"/>
                    <a:pt x="2201" y="1647"/>
                  </a:cubicBezTo>
                  <a:cubicBezTo>
                    <a:pt x="2114" y="1561"/>
                    <a:pt x="2140" y="1355"/>
                    <a:pt x="2228" y="1285"/>
                  </a:cubicBezTo>
                  <a:cubicBezTo>
                    <a:pt x="2232" y="1291"/>
                    <a:pt x="2237" y="1296"/>
                    <a:pt x="2241" y="1301"/>
                  </a:cubicBezTo>
                  <a:cubicBezTo>
                    <a:pt x="2246" y="1311"/>
                    <a:pt x="2252" y="1320"/>
                    <a:pt x="2257" y="1331"/>
                  </a:cubicBezTo>
                  <a:cubicBezTo>
                    <a:pt x="2298" y="1418"/>
                    <a:pt x="2296" y="1506"/>
                    <a:pt x="2265" y="1595"/>
                  </a:cubicBezTo>
                  <a:cubicBezTo>
                    <a:pt x="2261" y="1608"/>
                    <a:pt x="2249" y="1618"/>
                    <a:pt x="2241" y="1629"/>
                  </a:cubicBezTo>
                  <a:cubicBezTo>
                    <a:pt x="2239" y="1628"/>
                    <a:pt x="2236" y="1626"/>
                    <a:pt x="2234" y="1625"/>
                  </a:cubicBezTo>
                  <a:close/>
                  <a:moveTo>
                    <a:pt x="2704" y="1952"/>
                  </a:moveTo>
                  <a:cubicBezTo>
                    <a:pt x="2677" y="1991"/>
                    <a:pt x="2640" y="2019"/>
                    <a:pt x="2584" y="2043"/>
                  </a:cubicBezTo>
                  <a:cubicBezTo>
                    <a:pt x="2548" y="2059"/>
                    <a:pt x="2512" y="2072"/>
                    <a:pt x="2471" y="2067"/>
                  </a:cubicBezTo>
                  <a:cubicBezTo>
                    <a:pt x="2439" y="2062"/>
                    <a:pt x="2425" y="2053"/>
                    <a:pt x="2412" y="2025"/>
                  </a:cubicBezTo>
                  <a:cubicBezTo>
                    <a:pt x="2466" y="2000"/>
                    <a:pt x="2534" y="2020"/>
                    <a:pt x="2590" y="1971"/>
                  </a:cubicBezTo>
                  <a:cubicBezTo>
                    <a:pt x="2564" y="1976"/>
                    <a:pt x="2547" y="1979"/>
                    <a:pt x="2527" y="1983"/>
                  </a:cubicBezTo>
                  <a:cubicBezTo>
                    <a:pt x="2579" y="1909"/>
                    <a:pt x="2633" y="1900"/>
                    <a:pt x="2704" y="1952"/>
                  </a:cubicBezTo>
                  <a:close/>
                  <a:moveTo>
                    <a:pt x="2379" y="1899"/>
                  </a:moveTo>
                  <a:cubicBezTo>
                    <a:pt x="2383" y="1846"/>
                    <a:pt x="2401" y="1798"/>
                    <a:pt x="2439" y="1760"/>
                  </a:cubicBezTo>
                  <a:cubicBezTo>
                    <a:pt x="2456" y="1743"/>
                    <a:pt x="2475" y="1729"/>
                    <a:pt x="2493" y="1713"/>
                  </a:cubicBezTo>
                  <a:cubicBezTo>
                    <a:pt x="2558" y="1651"/>
                    <a:pt x="2639" y="1638"/>
                    <a:pt x="2728" y="1639"/>
                  </a:cubicBezTo>
                  <a:cubicBezTo>
                    <a:pt x="2718" y="1671"/>
                    <a:pt x="2711" y="1701"/>
                    <a:pt x="2700" y="1729"/>
                  </a:cubicBezTo>
                  <a:cubicBezTo>
                    <a:pt x="2659" y="1832"/>
                    <a:pt x="2585" y="1906"/>
                    <a:pt x="2487" y="1955"/>
                  </a:cubicBezTo>
                  <a:cubicBezTo>
                    <a:pt x="2464" y="1967"/>
                    <a:pt x="2436" y="1967"/>
                    <a:pt x="2410" y="1945"/>
                  </a:cubicBezTo>
                  <a:cubicBezTo>
                    <a:pt x="2452" y="1887"/>
                    <a:pt x="2491" y="1830"/>
                    <a:pt x="2552" y="1777"/>
                  </a:cubicBezTo>
                  <a:cubicBezTo>
                    <a:pt x="2534" y="1784"/>
                    <a:pt x="2523" y="1785"/>
                    <a:pt x="2517" y="1792"/>
                  </a:cubicBezTo>
                  <a:cubicBezTo>
                    <a:pt x="2473" y="1834"/>
                    <a:pt x="2430" y="1878"/>
                    <a:pt x="2384" y="1924"/>
                  </a:cubicBezTo>
                  <a:cubicBezTo>
                    <a:pt x="2382" y="1914"/>
                    <a:pt x="2379" y="1906"/>
                    <a:pt x="2379" y="1899"/>
                  </a:cubicBezTo>
                  <a:close/>
                  <a:moveTo>
                    <a:pt x="2683" y="1443"/>
                  </a:moveTo>
                  <a:cubicBezTo>
                    <a:pt x="2629" y="1467"/>
                    <a:pt x="2579" y="1489"/>
                    <a:pt x="2530" y="1511"/>
                  </a:cubicBezTo>
                  <a:cubicBezTo>
                    <a:pt x="2570" y="1476"/>
                    <a:pt x="2637" y="1448"/>
                    <a:pt x="2683" y="1443"/>
                  </a:cubicBezTo>
                  <a:close/>
                  <a:moveTo>
                    <a:pt x="2634" y="981"/>
                  </a:moveTo>
                  <a:cubicBezTo>
                    <a:pt x="2626" y="1007"/>
                    <a:pt x="2611" y="1030"/>
                    <a:pt x="2580" y="1044"/>
                  </a:cubicBezTo>
                  <a:cubicBezTo>
                    <a:pt x="2573" y="995"/>
                    <a:pt x="2565" y="950"/>
                    <a:pt x="2558" y="905"/>
                  </a:cubicBezTo>
                  <a:cubicBezTo>
                    <a:pt x="2556" y="905"/>
                    <a:pt x="2553" y="905"/>
                    <a:pt x="2550" y="905"/>
                  </a:cubicBezTo>
                  <a:cubicBezTo>
                    <a:pt x="2550" y="952"/>
                    <a:pt x="2550" y="998"/>
                    <a:pt x="2550" y="1045"/>
                  </a:cubicBezTo>
                  <a:cubicBezTo>
                    <a:pt x="2515" y="1037"/>
                    <a:pt x="2486" y="1002"/>
                    <a:pt x="2468" y="928"/>
                  </a:cubicBezTo>
                  <a:cubicBezTo>
                    <a:pt x="2445" y="830"/>
                    <a:pt x="2469" y="740"/>
                    <a:pt x="2537" y="660"/>
                  </a:cubicBezTo>
                  <a:cubicBezTo>
                    <a:pt x="2633" y="733"/>
                    <a:pt x="2666" y="877"/>
                    <a:pt x="2634" y="981"/>
                  </a:cubicBezTo>
                  <a:close/>
                  <a:moveTo>
                    <a:pt x="2669" y="980"/>
                  </a:moveTo>
                  <a:cubicBezTo>
                    <a:pt x="2710" y="917"/>
                    <a:pt x="2763" y="873"/>
                    <a:pt x="2823" y="836"/>
                  </a:cubicBezTo>
                  <a:cubicBezTo>
                    <a:pt x="2746" y="932"/>
                    <a:pt x="2705" y="970"/>
                    <a:pt x="2669" y="980"/>
                  </a:cubicBezTo>
                  <a:close/>
                  <a:moveTo>
                    <a:pt x="970" y="0"/>
                  </a:moveTo>
                  <a:cubicBezTo>
                    <a:pt x="945" y="0"/>
                    <a:pt x="945" y="0"/>
                    <a:pt x="945" y="0"/>
                  </a:cubicBezTo>
                  <a:cubicBezTo>
                    <a:pt x="953" y="26"/>
                    <a:pt x="963" y="51"/>
                    <a:pt x="977" y="76"/>
                  </a:cubicBezTo>
                  <a:cubicBezTo>
                    <a:pt x="947" y="66"/>
                    <a:pt x="916" y="59"/>
                    <a:pt x="887" y="47"/>
                  </a:cubicBezTo>
                  <a:cubicBezTo>
                    <a:pt x="857" y="34"/>
                    <a:pt x="829" y="19"/>
                    <a:pt x="803" y="0"/>
                  </a:cubicBezTo>
                  <a:cubicBezTo>
                    <a:pt x="767" y="0"/>
                    <a:pt x="767" y="0"/>
                    <a:pt x="767" y="0"/>
                  </a:cubicBezTo>
                  <a:cubicBezTo>
                    <a:pt x="842" y="60"/>
                    <a:pt x="930" y="92"/>
                    <a:pt x="1030" y="109"/>
                  </a:cubicBezTo>
                  <a:cubicBezTo>
                    <a:pt x="1027" y="100"/>
                    <a:pt x="1027" y="94"/>
                    <a:pt x="1024" y="91"/>
                  </a:cubicBezTo>
                  <a:cubicBezTo>
                    <a:pt x="996" y="66"/>
                    <a:pt x="982" y="33"/>
                    <a:pt x="970" y="0"/>
                  </a:cubicBezTo>
                  <a:close/>
                </a:path>
              </a:pathLst>
            </a:custGeom>
            <a:grpFill/>
            <a:ln>
              <a:noFill/>
            </a:ln>
          </p:spPr>
        </p:sp>
        <p:sp>
          <p:nvSpPr>
            <p:cNvPr id="17" name="Freeform 9"/>
            <p:cNvSpPr>
              <a:spLocks noEditPoints="1"/>
            </p:cNvSpPr>
            <p:nvPr/>
          </p:nvSpPr>
          <p:spPr bwMode="auto">
            <a:xfrm>
              <a:off x="0" y="-1"/>
              <a:ext cx="7420329" cy="6858001"/>
            </a:xfrm>
            <a:custGeom>
              <a:avLst/>
              <a:gdLst/>
              <a:ahLst/>
              <a:cxnLst/>
              <a:rect l="0" t="0" r="r" b="b"/>
              <a:pathLst>
                <a:path w="2337" h="2160">
                  <a:moveTo>
                    <a:pt x="48" y="1392"/>
                  </a:moveTo>
                  <a:cubicBezTo>
                    <a:pt x="84" y="1368"/>
                    <a:pt x="121" y="1351"/>
                    <a:pt x="148" y="1324"/>
                  </a:cubicBezTo>
                  <a:cubicBezTo>
                    <a:pt x="175" y="1296"/>
                    <a:pt x="187" y="1256"/>
                    <a:pt x="192" y="1207"/>
                  </a:cubicBezTo>
                  <a:cubicBezTo>
                    <a:pt x="153" y="1243"/>
                    <a:pt x="113" y="1246"/>
                    <a:pt x="72" y="1241"/>
                  </a:cubicBezTo>
                  <a:cubicBezTo>
                    <a:pt x="48" y="1238"/>
                    <a:pt x="24" y="1236"/>
                    <a:pt x="0" y="1232"/>
                  </a:cubicBezTo>
                  <a:cubicBezTo>
                    <a:pt x="0" y="1254"/>
                    <a:pt x="0" y="1254"/>
                    <a:pt x="0" y="1254"/>
                  </a:cubicBezTo>
                  <a:cubicBezTo>
                    <a:pt x="7" y="1254"/>
                    <a:pt x="14" y="1255"/>
                    <a:pt x="22" y="1256"/>
                  </a:cubicBezTo>
                  <a:cubicBezTo>
                    <a:pt x="64" y="1262"/>
                    <a:pt x="107" y="1262"/>
                    <a:pt x="155" y="1265"/>
                  </a:cubicBezTo>
                  <a:cubicBezTo>
                    <a:pt x="154" y="1292"/>
                    <a:pt x="139" y="1309"/>
                    <a:pt x="121" y="1321"/>
                  </a:cubicBezTo>
                  <a:cubicBezTo>
                    <a:pt x="88" y="1343"/>
                    <a:pt x="57" y="1373"/>
                    <a:pt x="12" y="1359"/>
                  </a:cubicBezTo>
                  <a:cubicBezTo>
                    <a:pt x="8" y="1361"/>
                    <a:pt x="4" y="1362"/>
                    <a:pt x="0" y="1363"/>
                  </a:cubicBezTo>
                  <a:cubicBezTo>
                    <a:pt x="0" y="1394"/>
                    <a:pt x="0" y="1394"/>
                    <a:pt x="0" y="1394"/>
                  </a:cubicBezTo>
                  <a:cubicBezTo>
                    <a:pt x="0" y="1394"/>
                    <a:pt x="0" y="1394"/>
                    <a:pt x="1" y="1394"/>
                  </a:cubicBezTo>
                  <a:cubicBezTo>
                    <a:pt x="55" y="1416"/>
                    <a:pt x="99" y="1453"/>
                    <a:pt x="136" y="1497"/>
                  </a:cubicBezTo>
                  <a:cubicBezTo>
                    <a:pt x="157" y="1521"/>
                    <a:pt x="173" y="1548"/>
                    <a:pt x="191" y="1574"/>
                  </a:cubicBezTo>
                  <a:cubicBezTo>
                    <a:pt x="134" y="1562"/>
                    <a:pt x="81" y="1566"/>
                    <a:pt x="28" y="1568"/>
                  </a:cubicBezTo>
                  <a:cubicBezTo>
                    <a:pt x="18" y="1569"/>
                    <a:pt x="9" y="1568"/>
                    <a:pt x="0" y="1568"/>
                  </a:cubicBezTo>
                  <a:cubicBezTo>
                    <a:pt x="0" y="1589"/>
                    <a:pt x="0" y="1589"/>
                    <a:pt x="0" y="1589"/>
                  </a:cubicBezTo>
                  <a:cubicBezTo>
                    <a:pt x="26" y="1588"/>
                    <a:pt x="51" y="1588"/>
                    <a:pt x="77" y="1589"/>
                  </a:cubicBezTo>
                  <a:cubicBezTo>
                    <a:pt x="125" y="1591"/>
                    <a:pt x="175" y="1588"/>
                    <a:pt x="220" y="1614"/>
                  </a:cubicBezTo>
                  <a:cubicBezTo>
                    <a:pt x="223" y="1616"/>
                    <a:pt x="229" y="1614"/>
                    <a:pt x="238" y="1614"/>
                  </a:cubicBezTo>
                  <a:cubicBezTo>
                    <a:pt x="191" y="1522"/>
                    <a:pt x="132" y="1446"/>
                    <a:pt x="48" y="1392"/>
                  </a:cubicBezTo>
                  <a:close/>
                  <a:moveTo>
                    <a:pt x="1917" y="2102"/>
                  </a:moveTo>
                  <a:cubicBezTo>
                    <a:pt x="1881" y="2113"/>
                    <a:pt x="1849" y="2139"/>
                    <a:pt x="1812" y="2160"/>
                  </a:cubicBezTo>
                  <a:cubicBezTo>
                    <a:pt x="1801" y="2061"/>
                    <a:pt x="1760" y="1974"/>
                    <a:pt x="1698" y="1891"/>
                  </a:cubicBezTo>
                  <a:cubicBezTo>
                    <a:pt x="1694" y="1899"/>
                    <a:pt x="1690" y="1903"/>
                    <a:pt x="1690" y="1908"/>
                  </a:cubicBezTo>
                  <a:cubicBezTo>
                    <a:pt x="1693" y="1959"/>
                    <a:pt x="1668" y="2002"/>
                    <a:pt x="1648" y="2046"/>
                  </a:cubicBezTo>
                  <a:cubicBezTo>
                    <a:pt x="1632" y="2083"/>
                    <a:pt x="1612" y="2118"/>
                    <a:pt x="1593" y="2154"/>
                  </a:cubicBezTo>
                  <a:cubicBezTo>
                    <a:pt x="1566" y="2147"/>
                    <a:pt x="1535" y="2140"/>
                    <a:pt x="1505" y="2131"/>
                  </a:cubicBezTo>
                  <a:cubicBezTo>
                    <a:pt x="1475" y="2122"/>
                    <a:pt x="1445" y="2112"/>
                    <a:pt x="1412" y="2101"/>
                  </a:cubicBezTo>
                  <a:cubicBezTo>
                    <a:pt x="1406" y="2122"/>
                    <a:pt x="1404" y="2141"/>
                    <a:pt x="1405" y="2160"/>
                  </a:cubicBezTo>
                  <a:cubicBezTo>
                    <a:pt x="1427" y="2160"/>
                    <a:pt x="1427" y="2160"/>
                    <a:pt x="1427" y="2160"/>
                  </a:cubicBezTo>
                  <a:cubicBezTo>
                    <a:pt x="1425" y="2152"/>
                    <a:pt x="1427" y="2142"/>
                    <a:pt x="1427" y="2137"/>
                  </a:cubicBezTo>
                  <a:cubicBezTo>
                    <a:pt x="1461" y="2144"/>
                    <a:pt x="1493" y="2152"/>
                    <a:pt x="1525" y="2158"/>
                  </a:cubicBezTo>
                  <a:cubicBezTo>
                    <a:pt x="1529" y="2159"/>
                    <a:pt x="1533" y="2159"/>
                    <a:pt x="1536" y="2160"/>
                  </a:cubicBezTo>
                  <a:cubicBezTo>
                    <a:pt x="1622" y="2160"/>
                    <a:pt x="1622" y="2160"/>
                    <a:pt x="1622" y="2160"/>
                  </a:cubicBezTo>
                  <a:cubicBezTo>
                    <a:pt x="1626" y="2140"/>
                    <a:pt x="1633" y="2120"/>
                    <a:pt x="1645" y="2099"/>
                  </a:cubicBezTo>
                  <a:cubicBezTo>
                    <a:pt x="1670" y="2053"/>
                    <a:pt x="1698" y="2007"/>
                    <a:pt x="1713" y="1951"/>
                  </a:cubicBezTo>
                  <a:cubicBezTo>
                    <a:pt x="1728" y="1979"/>
                    <a:pt x="1745" y="2005"/>
                    <a:pt x="1757" y="2034"/>
                  </a:cubicBezTo>
                  <a:cubicBezTo>
                    <a:pt x="1774" y="2075"/>
                    <a:pt x="1786" y="2117"/>
                    <a:pt x="1788" y="2160"/>
                  </a:cubicBezTo>
                  <a:cubicBezTo>
                    <a:pt x="1852" y="2160"/>
                    <a:pt x="1852" y="2160"/>
                    <a:pt x="1852" y="2160"/>
                  </a:cubicBezTo>
                  <a:cubicBezTo>
                    <a:pt x="1868" y="2147"/>
                    <a:pt x="1889" y="2138"/>
                    <a:pt x="1908" y="2127"/>
                  </a:cubicBezTo>
                  <a:cubicBezTo>
                    <a:pt x="1926" y="2117"/>
                    <a:pt x="1948" y="2110"/>
                    <a:pt x="1972" y="2122"/>
                  </a:cubicBezTo>
                  <a:cubicBezTo>
                    <a:pt x="1967" y="2135"/>
                    <a:pt x="1961" y="2148"/>
                    <a:pt x="1956" y="2160"/>
                  </a:cubicBezTo>
                  <a:cubicBezTo>
                    <a:pt x="1981" y="2160"/>
                    <a:pt x="1981" y="2160"/>
                    <a:pt x="1981" y="2160"/>
                  </a:cubicBezTo>
                  <a:cubicBezTo>
                    <a:pt x="1994" y="2141"/>
                    <a:pt x="2013" y="2126"/>
                    <a:pt x="2042" y="2115"/>
                  </a:cubicBezTo>
                  <a:cubicBezTo>
                    <a:pt x="1995" y="2098"/>
                    <a:pt x="1954" y="2091"/>
                    <a:pt x="1917" y="2102"/>
                  </a:cubicBezTo>
                  <a:close/>
                  <a:moveTo>
                    <a:pt x="1470" y="291"/>
                  </a:moveTo>
                  <a:cubicBezTo>
                    <a:pt x="1448" y="349"/>
                    <a:pt x="1453" y="406"/>
                    <a:pt x="1465" y="463"/>
                  </a:cubicBezTo>
                  <a:cubicBezTo>
                    <a:pt x="1478" y="522"/>
                    <a:pt x="1512" y="569"/>
                    <a:pt x="1553" y="614"/>
                  </a:cubicBezTo>
                  <a:cubicBezTo>
                    <a:pt x="1613" y="559"/>
                    <a:pt x="1638" y="487"/>
                    <a:pt x="1643" y="409"/>
                  </a:cubicBezTo>
                  <a:cubicBezTo>
                    <a:pt x="1649" y="331"/>
                    <a:pt x="1630" y="259"/>
                    <a:pt x="1573" y="200"/>
                  </a:cubicBezTo>
                  <a:cubicBezTo>
                    <a:pt x="1619" y="136"/>
                    <a:pt x="1655" y="70"/>
                    <a:pt x="1677" y="0"/>
                  </a:cubicBezTo>
                  <a:cubicBezTo>
                    <a:pt x="1653" y="0"/>
                    <a:pt x="1653" y="0"/>
                    <a:pt x="1653" y="0"/>
                  </a:cubicBezTo>
                  <a:cubicBezTo>
                    <a:pt x="1644" y="30"/>
                    <a:pt x="1632" y="58"/>
                    <a:pt x="1618" y="78"/>
                  </a:cubicBezTo>
                  <a:cubicBezTo>
                    <a:pt x="1626" y="51"/>
                    <a:pt x="1634" y="25"/>
                    <a:pt x="1641" y="0"/>
                  </a:cubicBezTo>
                  <a:cubicBezTo>
                    <a:pt x="1622" y="0"/>
                    <a:pt x="1622" y="0"/>
                    <a:pt x="1622" y="0"/>
                  </a:cubicBezTo>
                  <a:cubicBezTo>
                    <a:pt x="1613" y="28"/>
                    <a:pt x="1603" y="55"/>
                    <a:pt x="1589" y="80"/>
                  </a:cubicBezTo>
                  <a:cubicBezTo>
                    <a:pt x="1550" y="152"/>
                    <a:pt x="1507" y="223"/>
                    <a:pt x="1437" y="275"/>
                  </a:cubicBezTo>
                  <a:cubicBezTo>
                    <a:pt x="1362" y="178"/>
                    <a:pt x="1190" y="144"/>
                    <a:pt x="1043" y="260"/>
                  </a:cubicBezTo>
                  <a:cubicBezTo>
                    <a:pt x="1046" y="308"/>
                    <a:pt x="1083" y="329"/>
                    <a:pt x="1120" y="347"/>
                  </a:cubicBezTo>
                  <a:cubicBezTo>
                    <a:pt x="1142" y="357"/>
                    <a:pt x="1167" y="363"/>
                    <a:pt x="1190" y="371"/>
                  </a:cubicBezTo>
                  <a:cubicBezTo>
                    <a:pt x="1156" y="429"/>
                    <a:pt x="1125" y="485"/>
                    <a:pt x="1092" y="542"/>
                  </a:cubicBezTo>
                  <a:cubicBezTo>
                    <a:pt x="1103" y="549"/>
                    <a:pt x="1109" y="556"/>
                    <a:pt x="1116" y="557"/>
                  </a:cubicBezTo>
                  <a:cubicBezTo>
                    <a:pt x="1178" y="567"/>
                    <a:pt x="1239" y="558"/>
                    <a:pt x="1296" y="533"/>
                  </a:cubicBezTo>
                  <a:cubicBezTo>
                    <a:pt x="1339" y="514"/>
                    <a:pt x="1366" y="474"/>
                    <a:pt x="1394" y="437"/>
                  </a:cubicBezTo>
                  <a:cubicBezTo>
                    <a:pt x="1419" y="404"/>
                    <a:pt x="1432" y="366"/>
                    <a:pt x="1440" y="326"/>
                  </a:cubicBezTo>
                  <a:cubicBezTo>
                    <a:pt x="1443" y="311"/>
                    <a:pt x="1447" y="296"/>
                    <a:pt x="1470" y="291"/>
                  </a:cubicBezTo>
                  <a:close/>
                  <a:moveTo>
                    <a:pt x="1480" y="349"/>
                  </a:moveTo>
                  <a:cubicBezTo>
                    <a:pt x="1485" y="317"/>
                    <a:pt x="1498" y="288"/>
                    <a:pt x="1536" y="275"/>
                  </a:cubicBezTo>
                  <a:cubicBezTo>
                    <a:pt x="1553" y="323"/>
                    <a:pt x="1537" y="376"/>
                    <a:pt x="1565" y="419"/>
                  </a:cubicBezTo>
                  <a:cubicBezTo>
                    <a:pt x="1566" y="376"/>
                    <a:pt x="1568" y="334"/>
                    <a:pt x="1569" y="285"/>
                  </a:cubicBezTo>
                  <a:cubicBezTo>
                    <a:pt x="1601" y="301"/>
                    <a:pt x="1611" y="321"/>
                    <a:pt x="1616" y="345"/>
                  </a:cubicBezTo>
                  <a:cubicBezTo>
                    <a:pt x="1627" y="394"/>
                    <a:pt x="1620" y="442"/>
                    <a:pt x="1606" y="490"/>
                  </a:cubicBezTo>
                  <a:cubicBezTo>
                    <a:pt x="1596" y="525"/>
                    <a:pt x="1582" y="557"/>
                    <a:pt x="1549" y="584"/>
                  </a:cubicBezTo>
                  <a:cubicBezTo>
                    <a:pt x="1533" y="557"/>
                    <a:pt x="1516" y="533"/>
                    <a:pt x="1503" y="507"/>
                  </a:cubicBezTo>
                  <a:cubicBezTo>
                    <a:pt x="1478" y="457"/>
                    <a:pt x="1470" y="404"/>
                    <a:pt x="1480" y="349"/>
                  </a:cubicBezTo>
                  <a:close/>
                  <a:moveTo>
                    <a:pt x="1062" y="273"/>
                  </a:moveTo>
                  <a:cubicBezTo>
                    <a:pt x="1123" y="223"/>
                    <a:pt x="1189" y="201"/>
                    <a:pt x="1263" y="207"/>
                  </a:cubicBezTo>
                  <a:cubicBezTo>
                    <a:pt x="1299" y="210"/>
                    <a:pt x="1334" y="219"/>
                    <a:pt x="1358" y="257"/>
                  </a:cubicBezTo>
                  <a:cubicBezTo>
                    <a:pt x="1299" y="266"/>
                    <a:pt x="1241" y="258"/>
                    <a:pt x="1187" y="284"/>
                  </a:cubicBezTo>
                  <a:cubicBezTo>
                    <a:pt x="1227" y="285"/>
                    <a:pt x="1266" y="286"/>
                    <a:pt x="1315" y="287"/>
                  </a:cubicBezTo>
                  <a:cubicBezTo>
                    <a:pt x="1277" y="310"/>
                    <a:pt x="1247" y="328"/>
                    <a:pt x="1216" y="346"/>
                  </a:cubicBezTo>
                  <a:cubicBezTo>
                    <a:pt x="1212" y="348"/>
                    <a:pt x="1207" y="347"/>
                    <a:pt x="1203" y="346"/>
                  </a:cubicBezTo>
                  <a:cubicBezTo>
                    <a:pt x="1149" y="340"/>
                    <a:pt x="1100" y="322"/>
                    <a:pt x="1062" y="273"/>
                  </a:cubicBezTo>
                  <a:close/>
                  <a:moveTo>
                    <a:pt x="1376" y="427"/>
                  </a:moveTo>
                  <a:cubicBezTo>
                    <a:pt x="1342" y="476"/>
                    <a:pt x="1303" y="519"/>
                    <a:pt x="1239" y="528"/>
                  </a:cubicBezTo>
                  <a:cubicBezTo>
                    <a:pt x="1202" y="533"/>
                    <a:pt x="1166" y="546"/>
                    <a:pt x="1120" y="536"/>
                  </a:cubicBezTo>
                  <a:cubicBezTo>
                    <a:pt x="1156" y="486"/>
                    <a:pt x="1171" y="429"/>
                    <a:pt x="1213" y="386"/>
                  </a:cubicBezTo>
                  <a:cubicBezTo>
                    <a:pt x="1252" y="344"/>
                    <a:pt x="1295" y="316"/>
                    <a:pt x="1362" y="333"/>
                  </a:cubicBezTo>
                  <a:cubicBezTo>
                    <a:pt x="1350" y="350"/>
                    <a:pt x="1343" y="363"/>
                    <a:pt x="1334" y="375"/>
                  </a:cubicBezTo>
                  <a:cubicBezTo>
                    <a:pt x="1324" y="386"/>
                    <a:pt x="1311" y="396"/>
                    <a:pt x="1300" y="406"/>
                  </a:cubicBezTo>
                  <a:cubicBezTo>
                    <a:pt x="1290" y="415"/>
                    <a:pt x="1280" y="425"/>
                    <a:pt x="1270" y="434"/>
                  </a:cubicBezTo>
                  <a:cubicBezTo>
                    <a:pt x="1321" y="422"/>
                    <a:pt x="1354" y="387"/>
                    <a:pt x="1386" y="349"/>
                  </a:cubicBezTo>
                  <a:cubicBezTo>
                    <a:pt x="1402" y="381"/>
                    <a:pt x="1391" y="405"/>
                    <a:pt x="1376" y="427"/>
                  </a:cubicBezTo>
                  <a:close/>
                  <a:moveTo>
                    <a:pt x="2313" y="407"/>
                  </a:moveTo>
                  <a:cubicBezTo>
                    <a:pt x="2290" y="335"/>
                    <a:pt x="2238" y="284"/>
                    <a:pt x="2178" y="241"/>
                  </a:cubicBezTo>
                  <a:cubicBezTo>
                    <a:pt x="2110" y="192"/>
                    <a:pt x="2032" y="165"/>
                    <a:pt x="1949" y="139"/>
                  </a:cubicBezTo>
                  <a:cubicBezTo>
                    <a:pt x="1934" y="93"/>
                    <a:pt x="1918" y="46"/>
                    <a:pt x="1898" y="0"/>
                  </a:cubicBezTo>
                  <a:cubicBezTo>
                    <a:pt x="1843" y="0"/>
                    <a:pt x="1843" y="0"/>
                    <a:pt x="1843" y="0"/>
                  </a:cubicBezTo>
                  <a:cubicBezTo>
                    <a:pt x="1870" y="53"/>
                    <a:pt x="1893" y="108"/>
                    <a:pt x="1915" y="164"/>
                  </a:cubicBezTo>
                  <a:cubicBezTo>
                    <a:pt x="1895" y="180"/>
                    <a:pt x="1875" y="192"/>
                    <a:pt x="1858" y="208"/>
                  </a:cubicBezTo>
                  <a:cubicBezTo>
                    <a:pt x="1804" y="260"/>
                    <a:pt x="1767" y="323"/>
                    <a:pt x="1753" y="396"/>
                  </a:cubicBezTo>
                  <a:cubicBezTo>
                    <a:pt x="1746" y="430"/>
                    <a:pt x="1750" y="468"/>
                    <a:pt x="1751" y="504"/>
                  </a:cubicBezTo>
                  <a:cubicBezTo>
                    <a:pt x="1751" y="518"/>
                    <a:pt x="1763" y="524"/>
                    <a:pt x="1777" y="525"/>
                  </a:cubicBezTo>
                  <a:cubicBezTo>
                    <a:pt x="1817" y="529"/>
                    <a:pt x="1848" y="509"/>
                    <a:pt x="1878" y="490"/>
                  </a:cubicBezTo>
                  <a:cubicBezTo>
                    <a:pt x="1903" y="475"/>
                    <a:pt x="1923" y="453"/>
                    <a:pt x="1947" y="432"/>
                  </a:cubicBezTo>
                  <a:cubicBezTo>
                    <a:pt x="1962" y="496"/>
                    <a:pt x="1960" y="561"/>
                    <a:pt x="1961" y="630"/>
                  </a:cubicBezTo>
                  <a:cubicBezTo>
                    <a:pt x="1940" y="622"/>
                    <a:pt x="1923" y="612"/>
                    <a:pt x="1905" y="609"/>
                  </a:cubicBezTo>
                  <a:cubicBezTo>
                    <a:pt x="1859" y="601"/>
                    <a:pt x="1822" y="622"/>
                    <a:pt x="1792" y="651"/>
                  </a:cubicBezTo>
                  <a:cubicBezTo>
                    <a:pt x="1758" y="683"/>
                    <a:pt x="1734" y="723"/>
                    <a:pt x="1721" y="769"/>
                  </a:cubicBezTo>
                  <a:cubicBezTo>
                    <a:pt x="1714" y="793"/>
                    <a:pt x="1706" y="816"/>
                    <a:pt x="1697" y="840"/>
                  </a:cubicBezTo>
                  <a:cubicBezTo>
                    <a:pt x="1683" y="879"/>
                    <a:pt x="1663" y="914"/>
                    <a:pt x="1614" y="933"/>
                  </a:cubicBezTo>
                  <a:cubicBezTo>
                    <a:pt x="1661" y="950"/>
                    <a:pt x="1702" y="956"/>
                    <a:pt x="1739" y="944"/>
                  </a:cubicBezTo>
                  <a:cubicBezTo>
                    <a:pt x="1775" y="933"/>
                    <a:pt x="1806" y="906"/>
                    <a:pt x="1843" y="884"/>
                  </a:cubicBezTo>
                  <a:cubicBezTo>
                    <a:pt x="1856" y="983"/>
                    <a:pt x="1898" y="1069"/>
                    <a:pt x="1961" y="1152"/>
                  </a:cubicBezTo>
                  <a:cubicBezTo>
                    <a:pt x="1965" y="1144"/>
                    <a:pt x="1969" y="1139"/>
                    <a:pt x="1969" y="1135"/>
                  </a:cubicBezTo>
                  <a:cubicBezTo>
                    <a:pt x="1965" y="1084"/>
                    <a:pt x="1989" y="1040"/>
                    <a:pt x="2008" y="996"/>
                  </a:cubicBezTo>
                  <a:cubicBezTo>
                    <a:pt x="2024" y="959"/>
                    <a:pt x="2043" y="923"/>
                    <a:pt x="2061" y="887"/>
                  </a:cubicBezTo>
                  <a:cubicBezTo>
                    <a:pt x="2089" y="893"/>
                    <a:pt x="2120" y="900"/>
                    <a:pt x="2150" y="909"/>
                  </a:cubicBezTo>
                  <a:cubicBezTo>
                    <a:pt x="2181" y="917"/>
                    <a:pt x="2211" y="927"/>
                    <a:pt x="2243" y="937"/>
                  </a:cubicBezTo>
                  <a:cubicBezTo>
                    <a:pt x="2267" y="862"/>
                    <a:pt x="2225" y="800"/>
                    <a:pt x="2185" y="741"/>
                  </a:cubicBezTo>
                  <a:cubicBezTo>
                    <a:pt x="2144" y="679"/>
                    <a:pt x="2088" y="636"/>
                    <a:pt x="2008" y="639"/>
                  </a:cubicBezTo>
                  <a:cubicBezTo>
                    <a:pt x="2011" y="596"/>
                    <a:pt x="2015" y="557"/>
                    <a:pt x="2016" y="518"/>
                  </a:cubicBezTo>
                  <a:cubicBezTo>
                    <a:pt x="2016" y="480"/>
                    <a:pt x="2014" y="440"/>
                    <a:pt x="2013" y="394"/>
                  </a:cubicBezTo>
                  <a:cubicBezTo>
                    <a:pt x="2105" y="477"/>
                    <a:pt x="2206" y="519"/>
                    <a:pt x="2329" y="497"/>
                  </a:cubicBezTo>
                  <a:cubicBezTo>
                    <a:pt x="2337" y="465"/>
                    <a:pt x="2322" y="436"/>
                    <a:pt x="2313" y="407"/>
                  </a:cubicBezTo>
                  <a:close/>
                  <a:moveTo>
                    <a:pt x="1936" y="397"/>
                  </a:moveTo>
                  <a:cubicBezTo>
                    <a:pt x="1927" y="414"/>
                    <a:pt x="1917" y="432"/>
                    <a:pt x="1903" y="445"/>
                  </a:cubicBezTo>
                  <a:cubicBezTo>
                    <a:pt x="1869" y="477"/>
                    <a:pt x="1831" y="502"/>
                    <a:pt x="1781" y="505"/>
                  </a:cubicBezTo>
                  <a:cubicBezTo>
                    <a:pt x="1740" y="409"/>
                    <a:pt x="1819" y="236"/>
                    <a:pt x="1901" y="239"/>
                  </a:cubicBezTo>
                  <a:cubicBezTo>
                    <a:pt x="1907" y="300"/>
                    <a:pt x="1871" y="349"/>
                    <a:pt x="1850" y="410"/>
                  </a:cubicBezTo>
                  <a:cubicBezTo>
                    <a:pt x="1895" y="369"/>
                    <a:pt x="1905" y="315"/>
                    <a:pt x="1928" y="266"/>
                  </a:cubicBezTo>
                  <a:cubicBezTo>
                    <a:pt x="1962" y="312"/>
                    <a:pt x="1960" y="355"/>
                    <a:pt x="1936" y="397"/>
                  </a:cubicBezTo>
                  <a:close/>
                  <a:moveTo>
                    <a:pt x="1979" y="369"/>
                  </a:moveTo>
                  <a:cubicBezTo>
                    <a:pt x="2000" y="441"/>
                    <a:pt x="1999" y="510"/>
                    <a:pt x="1988" y="579"/>
                  </a:cubicBezTo>
                  <a:cubicBezTo>
                    <a:pt x="1966" y="458"/>
                    <a:pt x="1963" y="403"/>
                    <a:pt x="1979" y="369"/>
                  </a:cubicBezTo>
                  <a:close/>
                  <a:moveTo>
                    <a:pt x="1829" y="837"/>
                  </a:moveTo>
                  <a:cubicBezTo>
                    <a:pt x="1822" y="884"/>
                    <a:pt x="1782" y="899"/>
                    <a:pt x="1747" y="919"/>
                  </a:cubicBezTo>
                  <a:cubicBezTo>
                    <a:pt x="1729" y="930"/>
                    <a:pt x="1707" y="936"/>
                    <a:pt x="1683" y="925"/>
                  </a:cubicBezTo>
                  <a:cubicBezTo>
                    <a:pt x="1701" y="881"/>
                    <a:pt x="1720" y="842"/>
                    <a:pt x="1732" y="801"/>
                  </a:cubicBezTo>
                  <a:cubicBezTo>
                    <a:pt x="1743" y="766"/>
                    <a:pt x="1763" y="739"/>
                    <a:pt x="1785" y="712"/>
                  </a:cubicBezTo>
                  <a:cubicBezTo>
                    <a:pt x="1803" y="690"/>
                    <a:pt x="1826" y="677"/>
                    <a:pt x="1858" y="681"/>
                  </a:cubicBezTo>
                  <a:cubicBezTo>
                    <a:pt x="1842" y="706"/>
                    <a:pt x="1827" y="728"/>
                    <a:pt x="1812" y="750"/>
                  </a:cubicBezTo>
                  <a:cubicBezTo>
                    <a:pt x="1831" y="739"/>
                    <a:pt x="1845" y="724"/>
                    <a:pt x="1861" y="710"/>
                  </a:cubicBezTo>
                  <a:cubicBezTo>
                    <a:pt x="1876" y="698"/>
                    <a:pt x="1891" y="682"/>
                    <a:pt x="1917" y="691"/>
                  </a:cubicBezTo>
                  <a:cubicBezTo>
                    <a:pt x="1899" y="715"/>
                    <a:pt x="1882" y="736"/>
                    <a:pt x="1866" y="759"/>
                  </a:cubicBezTo>
                  <a:cubicBezTo>
                    <a:pt x="1851" y="783"/>
                    <a:pt x="1856" y="818"/>
                    <a:pt x="1829" y="837"/>
                  </a:cubicBezTo>
                  <a:close/>
                  <a:moveTo>
                    <a:pt x="2125" y="708"/>
                  </a:moveTo>
                  <a:cubicBezTo>
                    <a:pt x="2175" y="755"/>
                    <a:pt x="2209" y="812"/>
                    <a:pt x="2228" y="878"/>
                  </a:cubicBezTo>
                  <a:cubicBezTo>
                    <a:pt x="2230" y="886"/>
                    <a:pt x="2228" y="896"/>
                    <a:pt x="2228" y="902"/>
                  </a:cubicBezTo>
                  <a:cubicBezTo>
                    <a:pt x="2194" y="895"/>
                    <a:pt x="2162" y="887"/>
                    <a:pt x="2130" y="882"/>
                  </a:cubicBezTo>
                  <a:cubicBezTo>
                    <a:pt x="2101" y="877"/>
                    <a:pt x="2076" y="868"/>
                    <a:pt x="2060" y="850"/>
                  </a:cubicBezTo>
                  <a:cubicBezTo>
                    <a:pt x="2057" y="817"/>
                    <a:pt x="2054" y="790"/>
                    <a:pt x="2051" y="758"/>
                  </a:cubicBezTo>
                  <a:cubicBezTo>
                    <a:pt x="2078" y="775"/>
                    <a:pt x="2101" y="790"/>
                    <a:pt x="2123" y="805"/>
                  </a:cubicBezTo>
                  <a:cubicBezTo>
                    <a:pt x="2098" y="769"/>
                    <a:pt x="2059" y="747"/>
                    <a:pt x="2048" y="703"/>
                  </a:cubicBezTo>
                  <a:cubicBezTo>
                    <a:pt x="2083" y="685"/>
                    <a:pt x="2101" y="685"/>
                    <a:pt x="2125" y="708"/>
                  </a:cubicBezTo>
                  <a:close/>
                  <a:moveTo>
                    <a:pt x="2011" y="942"/>
                  </a:moveTo>
                  <a:cubicBezTo>
                    <a:pt x="1986" y="989"/>
                    <a:pt x="1959" y="1035"/>
                    <a:pt x="1945" y="1092"/>
                  </a:cubicBezTo>
                  <a:cubicBezTo>
                    <a:pt x="1930" y="1065"/>
                    <a:pt x="1912" y="1038"/>
                    <a:pt x="1900" y="1009"/>
                  </a:cubicBezTo>
                  <a:cubicBezTo>
                    <a:pt x="1877" y="956"/>
                    <a:pt x="1862" y="901"/>
                    <a:pt x="1866" y="843"/>
                  </a:cubicBezTo>
                  <a:cubicBezTo>
                    <a:pt x="1870" y="774"/>
                    <a:pt x="1894" y="744"/>
                    <a:pt x="1955" y="731"/>
                  </a:cubicBezTo>
                  <a:cubicBezTo>
                    <a:pt x="1948" y="777"/>
                    <a:pt x="1935" y="823"/>
                    <a:pt x="1945" y="870"/>
                  </a:cubicBezTo>
                  <a:cubicBezTo>
                    <a:pt x="1959" y="826"/>
                    <a:pt x="1960" y="778"/>
                    <a:pt x="1986" y="738"/>
                  </a:cubicBezTo>
                  <a:cubicBezTo>
                    <a:pt x="1992" y="740"/>
                    <a:pt x="1995" y="741"/>
                    <a:pt x="1997" y="742"/>
                  </a:cubicBezTo>
                  <a:cubicBezTo>
                    <a:pt x="1999" y="744"/>
                    <a:pt x="2002" y="746"/>
                    <a:pt x="2003" y="748"/>
                  </a:cubicBezTo>
                  <a:cubicBezTo>
                    <a:pt x="2042" y="811"/>
                    <a:pt x="2046" y="876"/>
                    <a:pt x="2011" y="942"/>
                  </a:cubicBezTo>
                  <a:close/>
                  <a:moveTo>
                    <a:pt x="2001" y="341"/>
                  </a:moveTo>
                  <a:cubicBezTo>
                    <a:pt x="1987" y="319"/>
                    <a:pt x="1979" y="292"/>
                    <a:pt x="1988" y="260"/>
                  </a:cubicBezTo>
                  <a:cubicBezTo>
                    <a:pt x="2030" y="286"/>
                    <a:pt x="2069" y="310"/>
                    <a:pt x="2108" y="334"/>
                  </a:cubicBezTo>
                  <a:cubicBezTo>
                    <a:pt x="2110" y="331"/>
                    <a:pt x="2111" y="329"/>
                    <a:pt x="2113" y="327"/>
                  </a:cubicBezTo>
                  <a:cubicBezTo>
                    <a:pt x="2078" y="297"/>
                    <a:pt x="2042" y="267"/>
                    <a:pt x="2007" y="236"/>
                  </a:cubicBezTo>
                  <a:cubicBezTo>
                    <a:pt x="2036" y="215"/>
                    <a:pt x="2082" y="215"/>
                    <a:pt x="2150" y="250"/>
                  </a:cubicBezTo>
                  <a:cubicBezTo>
                    <a:pt x="2239" y="296"/>
                    <a:pt x="2292" y="373"/>
                    <a:pt x="2308" y="477"/>
                  </a:cubicBezTo>
                  <a:cubicBezTo>
                    <a:pt x="2190" y="501"/>
                    <a:pt x="2059" y="434"/>
                    <a:pt x="2001" y="341"/>
                  </a:cubicBezTo>
                  <a:close/>
                </a:path>
              </a:pathLst>
            </a:custGeom>
            <a:grpFill/>
            <a:ln>
              <a:noFill/>
            </a:ln>
          </p:spPr>
        </p:sp>
        <p:sp>
          <p:nvSpPr>
            <p:cNvPr id="12" name="Freeform 5"/>
            <p:cNvSpPr>
              <a:spLocks noEditPoints="1"/>
            </p:cNvSpPr>
            <p:nvPr/>
          </p:nvSpPr>
          <p:spPr bwMode="auto">
            <a:xfrm>
              <a:off x="0" y="0"/>
              <a:ext cx="9055459" cy="6922235"/>
            </a:xfrm>
            <a:custGeom>
              <a:avLst/>
              <a:gdLst/>
              <a:ahLst/>
              <a:cxnLst/>
              <a:rect l="0" t="0" r="r" b="b"/>
              <a:pathLst>
                <a:path w="2851" h="2178">
                  <a:moveTo>
                    <a:pt x="121" y="116"/>
                  </a:moveTo>
                  <a:cubicBezTo>
                    <a:pt x="137" y="79"/>
                    <a:pt x="133" y="40"/>
                    <a:pt x="129" y="0"/>
                  </a:cubicBezTo>
                  <a:cubicBezTo>
                    <a:pt x="109" y="0"/>
                    <a:pt x="109" y="0"/>
                    <a:pt x="109" y="0"/>
                  </a:cubicBezTo>
                  <a:cubicBezTo>
                    <a:pt x="115" y="54"/>
                    <a:pt x="113" y="105"/>
                    <a:pt x="76" y="151"/>
                  </a:cubicBezTo>
                  <a:cubicBezTo>
                    <a:pt x="54" y="179"/>
                    <a:pt x="37" y="212"/>
                    <a:pt x="0" y="237"/>
                  </a:cubicBezTo>
                  <a:cubicBezTo>
                    <a:pt x="0" y="260"/>
                    <a:pt x="0" y="260"/>
                    <a:pt x="0" y="260"/>
                  </a:cubicBezTo>
                  <a:cubicBezTo>
                    <a:pt x="3" y="259"/>
                    <a:pt x="5" y="259"/>
                    <a:pt x="7" y="257"/>
                  </a:cubicBezTo>
                  <a:cubicBezTo>
                    <a:pt x="59" y="222"/>
                    <a:pt x="97" y="173"/>
                    <a:pt x="121" y="116"/>
                  </a:cubicBezTo>
                  <a:close/>
                  <a:moveTo>
                    <a:pt x="39" y="0"/>
                  </a:moveTo>
                  <a:cubicBezTo>
                    <a:pt x="38" y="7"/>
                    <a:pt x="37" y="14"/>
                    <a:pt x="37" y="21"/>
                  </a:cubicBezTo>
                  <a:cubicBezTo>
                    <a:pt x="36" y="34"/>
                    <a:pt x="35" y="48"/>
                    <a:pt x="35" y="62"/>
                  </a:cubicBezTo>
                  <a:cubicBezTo>
                    <a:pt x="48" y="42"/>
                    <a:pt x="55" y="21"/>
                    <a:pt x="58" y="0"/>
                  </a:cubicBezTo>
                  <a:lnTo>
                    <a:pt x="39" y="0"/>
                  </a:lnTo>
                  <a:close/>
                  <a:moveTo>
                    <a:pt x="897" y="1289"/>
                  </a:moveTo>
                  <a:cubicBezTo>
                    <a:pt x="932" y="1215"/>
                    <a:pt x="971" y="1143"/>
                    <a:pt x="1039" y="1087"/>
                  </a:cubicBezTo>
                  <a:cubicBezTo>
                    <a:pt x="1119" y="1180"/>
                    <a:pt x="1292" y="1206"/>
                    <a:pt x="1434" y="1083"/>
                  </a:cubicBezTo>
                  <a:cubicBezTo>
                    <a:pt x="1428" y="1036"/>
                    <a:pt x="1391" y="1016"/>
                    <a:pt x="1352" y="1000"/>
                  </a:cubicBezTo>
                  <a:cubicBezTo>
                    <a:pt x="1330" y="991"/>
                    <a:pt x="1305" y="986"/>
                    <a:pt x="1282" y="979"/>
                  </a:cubicBezTo>
                  <a:cubicBezTo>
                    <a:pt x="1312" y="919"/>
                    <a:pt x="1341" y="863"/>
                    <a:pt x="1371" y="804"/>
                  </a:cubicBezTo>
                  <a:cubicBezTo>
                    <a:pt x="1360" y="797"/>
                    <a:pt x="1353" y="790"/>
                    <a:pt x="1346" y="790"/>
                  </a:cubicBezTo>
                  <a:cubicBezTo>
                    <a:pt x="1284" y="782"/>
                    <a:pt x="1223" y="795"/>
                    <a:pt x="1168" y="823"/>
                  </a:cubicBezTo>
                  <a:cubicBezTo>
                    <a:pt x="1126" y="844"/>
                    <a:pt x="1101" y="885"/>
                    <a:pt x="1075" y="923"/>
                  </a:cubicBezTo>
                  <a:cubicBezTo>
                    <a:pt x="1051" y="958"/>
                    <a:pt x="1040" y="996"/>
                    <a:pt x="1034" y="1037"/>
                  </a:cubicBezTo>
                  <a:cubicBezTo>
                    <a:pt x="1031" y="1052"/>
                    <a:pt x="1029" y="1067"/>
                    <a:pt x="1005" y="1073"/>
                  </a:cubicBezTo>
                  <a:cubicBezTo>
                    <a:pt x="1024" y="1014"/>
                    <a:pt x="1017" y="957"/>
                    <a:pt x="1002" y="901"/>
                  </a:cubicBezTo>
                  <a:cubicBezTo>
                    <a:pt x="987" y="843"/>
                    <a:pt x="950" y="797"/>
                    <a:pt x="907" y="754"/>
                  </a:cubicBezTo>
                  <a:cubicBezTo>
                    <a:pt x="849" y="813"/>
                    <a:pt x="829" y="885"/>
                    <a:pt x="827" y="963"/>
                  </a:cubicBezTo>
                  <a:cubicBezTo>
                    <a:pt x="825" y="1041"/>
                    <a:pt x="847" y="1112"/>
                    <a:pt x="907" y="1169"/>
                  </a:cubicBezTo>
                  <a:cubicBezTo>
                    <a:pt x="825" y="1294"/>
                    <a:pt x="782" y="1427"/>
                    <a:pt x="792" y="1577"/>
                  </a:cubicBezTo>
                  <a:cubicBezTo>
                    <a:pt x="693" y="1474"/>
                    <a:pt x="625" y="1351"/>
                    <a:pt x="567" y="1222"/>
                  </a:cubicBezTo>
                  <a:cubicBezTo>
                    <a:pt x="587" y="1205"/>
                    <a:pt x="606" y="1191"/>
                    <a:pt x="622" y="1174"/>
                  </a:cubicBezTo>
                  <a:cubicBezTo>
                    <a:pt x="674" y="1120"/>
                    <a:pt x="707" y="1056"/>
                    <a:pt x="718" y="982"/>
                  </a:cubicBezTo>
                  <a:cubicBezTo>
                    <a:pt x="723" y="947"/>
                    <a:pt x="718" y="910"/>
                    <a:pt x="715" y="874"/>
                  </a:cubicBezTo>
                  <a:cubicBezTo>
                    <a:pt x="714" y="860"/>
                    <a:pt x="702" y="855"/>
                    <a:pt x="687" y="854"/>
                  </a:cubicBezTo>
                  <a:cubicBezTo>
                    <a:pt x="648" y="852"/>
                    <a:pt x="617" y="874"/>
                    <a:pt x="588" y="894"/>
                  </a:cubicBezTo>
                  <a:cubicBezTo>
                    <a:pt x="564" y="910"/>
                    <a:pt x="545" y="933"/>
                    <a:pt x="522" y="956"/>
                  </a:cubicBezTo>
                  <a:cubicBezTo>
                    <a:pt x="505" y="892"/>
                    <a:pt x="503" y="827"/>
                    <a:pt x="499" y="758"/>
                  </a:cubicBezTo>
                  <a:cubicBezTo>
                    <a:pt x="520" y="765"/>
                    <a:pt x="538" y="774"/>
                    <a:pt x="556" y="776"/>
                  </a:cubicBezTo>
                  <a:cubicBezTo>
                    <a:pt x="601" y="783"/>
                    <a:pt x="637" y="760"/>
                    <a:pt x="667" y="729"/>
                  </a:cubicBezTo>
                  <a:cubicBezTo>
                    <a:pt x="699" y="695"/>
                    <a:pt x="721" y="654"/>
                    <a:pt x="731" y="608"/>
                  </a:cubicBezTo>
                  <a:cubicBezTo>
                    <a:pt x="737" y="584"/>
                    <a:pt x="745" y="560"/>
                    <a:pt x="752" y="535"/>
                  </a:cubicBezTo>
                  <a:cubicBezTo>
                    <a:pt x="764" y="496"/>
                    <a:pt x="782" y="460"/>
                    <a:pt x="831" y="438"/>
                  </a:cubicBezTo>
                  <a:cubicBezTo>
                    <a:pt x="783" y="424"/>
                    <a:pt x="741" y="420"/>
                    <a:pt x="705" y="433"/>
                  </a:cubicBezTo>
                  <a:cubicBezTo>
                    <a:pt x="670" y="447"/>
                    <a:pt x="640" y="475"/>
                    <a:pt x="604" y="498"/>
                  </a:cubicBezTo>
                  <a:cubicBezTo>
                    <a:pt x="587" y="400"/>
                    <a:pt x="540" y="316"/>
                    <a:pt x="474" y="237"/>
                  </a:cubicBezTo>
                  <a:cubicBezTo>
                    <a:pt x="470" y="245"/>
                    <a:pt x="466" y="250"/>
                    <a:pt x="466" y="254"/>
                  </a:cubicBezTo>
                  <a:cubicBezTo>
                    <a:pt x="473" y="305"/>
                    <a:pt x="451" y="350"/>
                    <a:pt x="434" y="395"/>
                  </a:cubicBezTo>
                  <a:cubicBezTo>
                    <a:pt x="420" y="433"/>
                    <a:pt x="402" y="469"/>
                    <a:pt x="386" y="507"/>
                  </a:cubicBezTo>
                  <a:cubicBezTo>
                    <a:pt x="358" y="501"/>
                    <a:pt x="327" y="496"/>
                    <a:pt x="296" y="489"/>
                  </a:cubicBezTo>
                  <a:cubicBezTo>
                    <a:pt x="265" y="482"/>
                    <a:pt x="235" y="474"/>
                    <a:pt x="202" y="466"/>
                  </a:cubicBezTo>
                  <a:cubicBezTo>
                    <a:pt x="182" y="541"/>
                    <a:pt x="227" y="601"/>
                    <a:pt x="269" y="658"/>
                  </a:cubicBezTo>
                  <a:cubicBezTo>
                    <a:pt x="314" y="718"/>
                    <a:pt x="371" y="759"/>
                    <a:pt x="452" y="751"/>
                  </a:cubicBezTo>
                  <a:cubicBezTo>
                    <a:pt x="451" y="794"/>
                    <a:pt x="448" y="833"/>
                    <a:pt x="450" y="872"/>
                  </a:cubicBezTo>
                  <a:cubicBezTo>
                    <a:pt x="451" y="911"/>
                    <a:pt x="455" y="950"/>
                    <a:pt x="459" y="996"/>
                  </a:cubicBezTo>
                  <a:cubicBezTo>
                    <a:pt x="362" y="918"/>
                    <a:pt x="259" y="881"/>
                    <a:pt x="137" y="909"/>
                  </a:cubicBezTo>
                  <a:cubicBezTo>
                    <a:pt x="132" y="942"/>
                    <a:pt x="147" y="970"/>
                    <a:pt x="158" y="998"/>
                  </a:cubicBezTo>
                  <a:cubicBezTo>
                    <a:pt x="184" y="1069"/>
                    <a:pt x="239" y="1117"/>
                    <a:pt x="301" y="1158"/>
                  </a:cubicBezTo>
                  <a:cubicBezTo>
                    <a:pt x="371" y="1203"/>
                    <a:pt x="451" y="1226"/>
                    <a:pt x="534" y="1248"/>
                  </a:cubicBezTo>
                  <a:cubicBezTo>
                    <a:pt x="575" y="1355"/>
                    <a:pt x="625" y="1462"/>
                    <a:pt x="693" y="1558"/>
                  </a:cubicBezTo>
                  <a:cubicBezTo>
                    <a:pt x="760" y="1653"/>
                    <a:pt x="837" y="1741"/>
                    <a:pt x="912" y="1836"/>
                  </a:cubicBezTo>
                  <a:cubicBezTo>
                    <a:pt x="883" y="1826"/>
                    <a:pt x="856" y="1818"/>
                    <a:pt x="830" y="1809"/>
                  </a:cubicBezTo>
                  <a:cubicBezTo>
                    <a:pt x="751" y="1649"/>
                    <a:pt x="633" y="1547"/>
                    <a:pt x="446" y="1532"/>
                  </a:cubicBezTo>
                  <a:cubicBezTo>
                    <a:pt x="441" y="1593"/>
                    <a:pt x="459" y="1644"/>
                    <a:pt x="495" y="1687"/>
                  </a:cubicBezTo>
                  <a:cubicBezTo>
                    <a:pt x="528" y="1727"/>
                    <a:pt x="568" y="1763"/>
                    <a:pt x="607" y="1803"/>
                  </a:cubicBezTo>
                  <a:cubicBezTo>
                    <a:pt x="493" y="1813"/>
                    <a:pt x="395" y="1861"/>
                    <a:pt x="296" y="1920"/>
                  </a:cubicBezTo>
                  <a:cubicBezTo>
                    <a:pt x="280" y="1912"/>
                    <a:pt x="261" y="1904"/>
                    <a:pt x="243" y="1894"/>
                  </a:cubicBezTo>
                  <a:cubicBezTo>
                    <a:pt x="166" y="1849"/>
                    <a:pt x="87" y="1856"/>
                    <a:pt x="9" y="1889"/>
                  </a:cubicBezTo>
                  <a:cubicBezTo>
                    <a:pt x="6" y="1890"/>
                    <a:pt x="3" y="1891"/>
                    <a:pt x="0" y="1892"/>
                  </a:cubicBezTo>
                  <a:cubicBezTo>
                    <a:pt x="0" y="1917"/>
                    <a:pt x="0" y="1917"/>
                    <a:pt x="0" y="1917"/>
                  </a:cubicBezTo>
                  <a:cubicBezTo>
                    <a:pt x="67" y="1891"/>
                    <a:pt x="155" y="1891"/>
                    <a:pt x="198" y="1924"/>
                  </a:cubicBezTo>
                  <a:cubicBezTo>
                    <a:pt x="150" y="1930"/>
                    <a:pt x="100" y="1937"/>
                    <a:pt x="50" y="1943"/>
                  </a:cubicBezTo>
                  <a:cubicBezTo>
                    <a:pt x="51" y="1946"/>
                    <a:pt x="51" y="1949"/>
                    <a:pt x="51" y="1952"/>
                  </a:cubicBezTo>
                  <a:cubicBezTo>
                    <a:pt x="106" y="1957"/>
                    <a:pt x="162" y="1936"/>
                    <a:pt x="218" y="1955"/>
                  </a:cubicBezTo>
                  <a:cubicBezTo>
                    <a:pt x="155" y="2028"/>
                    <a:pt x="74" y="2038"/>
                    <a:pt x="0" y="2010"/>
                  </a:cubicBezTo>
                  <a:cubicBezTo>
                    <a:pt x="0" y="2030"/>
                    <a:pt x="0" y="2030"/>
                    <a:pt x="0" y="2030"/>
                  </a:cubicBezTo>
                  <a:cubicBezTo>
                    <a:pt x="39" y="2043"/>
                    <a:pt x="79" y="2049"/>
                    <a:pt x="122" y="2044"/>
                  </a:cubicBezTo>
                  <a:cubicBezTo>
                    <a:pt x="123" y="2044"/>
                    <a:pt x="124" y="2046"/>
                    <a:pt x="125" y="2047"/>
                  </a:cubicBezTo>
                  <a:cubicBezTo>
                    <a:pt x="98" y="2082"/>
                    <a:pt x="74" y="2121"/>
                    <a:pt x="55" y="2160"/>
                  </a:cubicBezTo>
                  <a:cubicBezTo>
                    <a:pt x="78" y="2160"/>
                    <a:pt x="78" y="2160"/>
                    <a:pt x="78" y="2160"/>
                  </a:cubicBezTo>
                  <a:cubicBezTo>
                    <a:pt x="103" y="2111"/>
                    <a:pt x="136" y="2067"/>
                    <a:pt x="176" y="2026"/>
                  </a:cubicBezTo>
                  <a:cubicBezTo>
                    <a:pt x="189" y="2013"/>
                    <a:pt x="203" y="2017"/>
                    <a:pt x="219" y="2024"/>
                  </a:cubicBezTo>
                  <a:cubicBezTo>
                    <a:pt x="188" y="2070"/>
                    <a:pt x="157" y="2115"/>
                    <a:pt x="127" y="2160"/>
                  </a:cubicBezTo>
                  <a:cubicBezTo>
                    <a:pt x="138" y="2160"/>
                    <a:pt x="138" y="2160"/>
                    <a:pt x="138" y="2160"/>
                  </a:cubicBezTo>
                  <a:cubicBezTo>
                    <a:pt x="171" y="2122"/>
                    <a:pt x="205" y="2083"/>
                    <a:pt x="245" y="2037"/>
                  </a:cubicBezTo>
                  <a:cubicBezTo>
                    <a:pt x="248" y="2088"/>
                    <a:pt x="233" y="2127"/>
                    <a:pt x="210" y="2160"/>
                  </a:cubicBezTo>
                  <a:cubicBezTo>
                    <a:pt x="236" y="2160"/>
                    <a:pt x="236" y="2160"/>
                    <a:pt x="236" y="2160"/>
                  </a:cubicBezTo>
                  <a:cubicBezTo>
                    <a:pt x="241" y="2153"/>
                    <a:pt x="246" y="2146"/>
                    <a:pt x="251" y="2140"/>
                  </a:cubicBezTo>
                  <a:cubicBezTo>
                    <a:pt x="252" y="2139"/>
                    <a:pt x="254" y="2139"/>
                    <a:pt x="259" y="2139"/>
                  </a:cubicBezTo>
                  <a:cubicBezTo>
                    <a:pt x="261" y="2146"/>
                    <a:pt x="263" y="2153"/>
                    <a:pt x="265" y="2160"/>
                  </a:cubicBezTo>
                  <a:cubicBezTo>
                    <a:pt x="286" y="2160"/>
                    <a:pt x="286" y="2160"/>
                    <a:pt x="286" y="2160"/>
                  </a:cubicBezTo>
                  <a:cubicBezTo>
                    <a:pt x="283" y="2146"/>
                    <a:pt x="282" y="2133"/>
                    <a:pt x="282" y="2121"/>
                  </a:cubicBezTo>
                  <a:cubicBezTo>
                    <a:pt x="282" y="2089"/>
                    <a:pt x="277" y="2050"/>
                    <a:pt x="318" y="2027"/>
                  </a:cubicBezTo>
                  <a:cubicBezTo>
                    <a:pt x="340" y="2066"/>
                    <a:pt x="340" y="2109"/>
                    <a:pt x="357" y="2146"/>
                  </a:cubicBezTo>
                  <a:cubicBezTo>
                    <a:pt x="370" y="2104"/>
                    <a:pt x="348" y="2065"/>
                    <a:pt x="347" y="2021"/>
                  </a:cubicBezTo>
                  <a:cubicBezTo>
                    <a:pt x="377" y="2032"/>
                    <a:pt x="399" y="2049"/>
                    <a:pt x="409" y="2076"/>
                  </a:cubicBezTo>
                  <a:cubicBezTo>
                    <a:pt x="420" y="2105"/>
                    <a:pt x="425" y="2133"/>
                    <a:pt x="427" y="2160"/>
                  </a:cubicBezTo>
                  <a:cubicBezTo>
                    <a:pt x="448" y="2160"/>
                    <a:pt x="448" y="2160"/>
                    <a:pt x="448" y="2160"/>
                  </a:cubicBezTo>
                  <a:cubicBezTo>
                    <a:pt x="448" y="2159"/>
                    <a:pt x="448" y="2158"/>
                    <a:pt x="448" y="2157"/>
                  </a:cubicBezTo>
                  <a:cubicBezTo>
                    <a:pt x="447" y="2076"/>
                    <a:pt x="410" y="2010"/>
                    <a:pt x="340" y="1955"/>
                  </a:cubicBezTo>
                  <a:cubicBezTo>
                    <a:pt x="444" y="1898"/>
                    <a:pt x="546" y="1863"/>
                    <a:pt x="664" y="1865"/>
                  </a:cubicBezTo>
                  <a:cubicBezTo>
                    <a:pt x="580" y="1945"/>
                    <a:pt x="544" y="2038"/>
                    <a:pt x="564" y="2149"/>
                  </a:cubicBezTo>
                  <a:cubicBezTo>
                    <a:pt x="668" y="2178"/>
                    <a:pt x="832" y="2049"/>
                    <a:pt x="839" y="1886"/>
                  </a:cubicBezTo>
                  <a:cubicBezTo>
                    <a:pt x="915" y="1909"/>
                    <a:pt x="985" y="1941"/>
                    <a:pt x="1037" y="2003"/>
                  </a:cubicBezTo>
                  <a:cubicBezTo>
                    <a:pt x="1053" y="2022"/>
                    <a:pt x="1066" y="2043"/>
                    <a:pt x="1093" y="2048"/>
                  </a:cubicBezTo>
                  <a:cubicBezTo>
                    <a:pt x="1101" y="2050"/>
                    <a:pt x="1109" y="2059"/>
                    <a:pt x="1114" y="2067"/>
                  </a:cubicBezTo>
                  <a:cubicBezTo>
                    <a:pt x="1135" y="2097"/>
                    <a:pt x="1154" y="2128"/>
                    <a:pt x="1170" y="2160"/>
                  </a:cubicBezTo>
                  <a:cubicBezTo>
                    <a:pt x="1198" y="2160"/>
                    <a:pt x="1198" y="2160"/>
                    <a:pt x="1198" y="2160"/>
                  </a:cubicBezTo>
                  <a:cubicBezTo>
                    <a:pt x="1194" y="2144"/>
                    <a:pt x="1194" y="2126"/>
                    <a:pt x="1201" y="2105"/>
                  </a:cubicBezTo>
                  <a:cubicBezTo>
                    <a:pt x="1178" y="2119"/>
                    <a:pt x="1167" y="2114"/>
                    <a:pt x="1159" y="2097"/>
                  </a:cubicBezTo>
                  <a:cubicBezTo>
                    <a:pt x="1153" y="2083"/>
                    <a:pt x="1142" y="2071"/>
                    <a:pt x="1137" y="2056"/>
                  </a:cubicBezTo>
                  <a:cubicBezTo>
                    <a:pt x="1130" y="2034"/>
                    <a:pt x="1117" y="2021"/>
                    <a:pt x="1092" y="2020"/>
                  </a:cubicBezTo>
                  <a:cubicBezTo>
                    <a:pt x="1089" y="1975"/>
                    <a:pt x="1056" y="1957"/>
                    <a:pt x="1023" y="1941"/>
                  </a:cubicBezTo>
                  <a:cubicBezTo>
                    <a:pt x="965" y="1913"/>
                    <a:pt x="910" y="1881"/>
                    <a:pt x="847" y="1863"/>
                  </a:cubicBezTo>
                  <a:cubicBezTo>
                    <a:pt x="831" y="1859"/>
                    <a:pt x="822" y="1852"/>
                    <a:pt x="831" y="1835"/>
                  </a:cubicBezTo>
                  <a:cubicBezTo>
                    <a:pt x="902" y="1842"/>
                    <a:pt x="952" y="1895"/>
                    <a:pt x="1016" y="1919"/>
                  </a:cubicBezTo>
                  <a:cubicBezTo>
                    <a:pt x="1014" y="1909"/>
                    <a:pt x="1011" y="1900"/>
                    <a:pt x="1005" y="1894"/>
                  </a:cubicBezTo>
                  <a:cubicBezTo>
                    <a:pt x="941" y="1822"/>
                    <a:pt x="878" y="1749"/>
                    <a:pt x="812" y="1679"/>
                  </a:cubicBezTo>
                  <a:cubicBezTo>
                    <a:pt x="749" y="1611"/>
                    <a:pt x="698" y="1534"/>
                    <a:pt x="652" y="1454"/>
                  </a:cubicBezTo>
                  <a:cubicBezTo>
                    <a:pt x="643" y="1438"/>
                    <a:pt x="636" y="1422"/>
                    <a:pt x="629" y="1406"/>
                  </a:cubicBezTo>
                  <a:cubicBezTo>
                    <a:pt x="655" y="1433"/>
                    <a:pt x="672" y="1465"/>
                    <a:pt x="693" y="1494"/>
                  </a:cubicBezTo>
                  <a:cubicBezTo>
                    <a:pt x="765" y="1594"/>
                    <a:pt x="844" y="1687"/>
                    <a:pt x="927" y="1778"/>
                  </a:cubicBezTo>
                  <a:cubicBezTo>
                    <a:pt x="994" y="1853"/>
                    <a:pt x="1064" y="1925"/>
                    <a:pt x="1133" y="1999"/>
                  </a:cubicBezTo>
                  <a:cubicBezTo>
                    <a:pt x="1180" y="2048"/>
                    <a:pt x="1218" y="2102"/>
                    <a:pt x="1251" y="2160"/>
                  </a:cubicBezTo>
                  <a:cubicBezTo>
                    <a:pt x="1275" y="2160"/>
                    <a:pt x="1275" y="2160"/>
                    <a:pt x="1275" y="2160"/>
                  </a:cubicBezTo>
                  <a:cubicBezTo>
                    <a:pt x="1240" y="2096"/>
                    <a:pt x="1196" y="2036"/>
                    <a:pt x="1145" y="1980"/>
                  </a:cubicBezTo>
                  <a:cubicBezTo>
                    <a:pt x="1136" y="1970"/>
                    <a:pt x="1128" y="1959"/>
                    <a:pt x="1118" y="1945"/>
                  </a:cubicBezTo>
                  <a:cubicBezTo>
                    <a:pt x="1128" y="1941"/>
                    <a:pt x="1135" y="1937"/>
                    <a:pt x="1142" y="1935"/>
                  </a:cubicBezTo>
                  <a:cubicBezTo>
                    <a:pt x="1221" y="1912"/>
                    <a:pt x="1263" y="1851"/>
                    <a:pt x="1290" y="1781"/>
                  </a:cubicBezTo>
                  <a:cubicBezTo>
                    <a:pt x="1305" y="1742"/>
                    <a:pt x="1309" y="1699"/>
                    <a:pt x="1313" y="1657"/>
                  </a:cubicBezTo>
                  <a:cubicBezTo>
                    <a:pt x="1315" y="1627"/>
                    <a:pt x="1307" y="1597"/>
                    <a:pt x="1304" y="1566"/>
                  </a:cubicBezTo>
                  <a:cubicBezTo>
                    <a:pt x="1252" y="1562"/>
                    <a:pt x="1221" y="1597"/>
                    <a:pt x="1180" y="1621"/>
                  </a:cubicBezTo>
                  <a:cubicBezTo>
                    <a:pt x="1167" y="1517"/>
                    <a:pt x="1118" y="1434"/>
                    <a:pt x="1057" y="1353"/>
                  </a:cubicBezTo>
                  <a:cubicBezTo>
                    <a:pt x="1050" y="1356"/>
                    <a:pt x="1041" y="1358"/>
                    <a:pt x="1037" y="1364"/>
                  </a:cubicBezTo>
                  <a:cubicBezTo>
                    <a:pt x="977" y="1434"/>
                    <a:pt x="937" y="1511"/>
                    <a:pt x="945" y="1608"/>
                  </a:cubicBezTo>
                  <a:cubicBezTo>
                    <a:pt x="950" y="1669"/>
                    <a:pt x="952" y="1730"/>
                    <a:pt x="971" y="1790"/>
                  </a:cubicBezTo>
                  <a:cubicBezTo>
                    <a:pt x="886" y="1704"/>
                    <a:pt x="834" y="1605"/>
                    <a:pt x="850" y="1480"/>
                  </a:cubicBezTo>
                  <a:cubicBezTo>
                    <a:pt x="858" y="1414"/>
                    <a:pt x="868" y="1349"/>
                    <a:pt x="897" y="1289"/>
                  </a:cubicBezTo>
                  <a:close/>
                  <a:moveTo>
                    <a:pt x="1414" y="1071"/>
                  </a:moveTo>
                  <a:cubicBezTo>
                    <a:pt x="1355" y="1124"/>
                    <a:pt x="1290" y="1149"/>
                    <a:pt x="1216" y="1147"/>
                  </a:cubicBezTo>
                  <a:cubicBezTo>
                    <a:pt x="1180" y="1146"/>
                    <a:pt x="1145" y="1138"/>
                    <a:pt x="1119" y="1101"/>
                  </a:cubicBezTo>
                  <a:cubicBezTo>
                    <a:pt x="1178" y="1089"/>
                    <a:pt x="1236" y="1094"/>
                    <a:pt x="1288" y="1066"/>
                  </a:cubicBezTo>
                  <a:cubicBezTo>
                    <a:pt x="1249" y="1067"/>
                    <a:pt x="1209" y="1068"/>
                    <a:pt x="1161" y="1069"/>
                  </a:cubicBezTo>
                  <a:cubicBezTo>
                    <a:pt x="1197" y="1045"/>
                    <a:pt x="1227" y="1025"/>
                    <a:pt x="1257" y="1006"/>
                  </a:cubicBezTo>
                  <a:cubicBezTo>
                    <a:pt x="1260" y="1004"/>
                    <a:pt x="1265" y="1004"/>
                    <a:pt x="1269" y="1005"/>
                  </a:cubicBezTo>
                  <a:cubicBezTo>
                    <a:pt x="1324" y="1008"/>
                    <a:pt x="1373" y="1024"/>
                    <a:pt x="1414" y="1071"/>
                  </a:cubicBezTo>
                  <a:close/>
                  <a:moveTo>
                    <a:pt x="1093" y="932"/>
                  </a:moveTo>
                  <a:cubicBezTo>
                    <a:pt x="1125" y="882"/>
                    <a:pt x="1162" y="837"/>
                    <a:pt x="1225" y="825"/>
                  </a:cubicBezTo>
                  <a:cubicBezTo>
                    <a:pt x="1261" y="818"/>
                    <a:pt x="1297" y="803"/>
                    <a:pt x="1344" y="811"/>
                  </a:cubicBezTo>
                  <a:cubicBezTo>
                    <a:pt x="1310" y="863"/>
                    <a:pt x="1297" y="920"/>
                    <a:pt x="1258" y="966"/>
                  </a:cubicBezTo>
                  <a:cubicBezTo>
                    <a:pt x="1220" y="1009"/>
                    <a:pt x="1179" y="1040"/>
                    <a:pt x="1112" y="1026"/>
                  </a:cubicBezTo>
                  <a:cubicBezTo>
                    <a:pt x="1122" y="1008"/>
                    <a:pt x="1129" y="994"/>
                    <a:pt x="1138" y="982"/>
                  </a:cubicBezTo>
                  <a:cubicBezTo>
                    <a:pt x="1147" y="970"/>
                    <a:pt x="1159" y="960"/>
                    <a:pt x="1170" y="949"/>
                  </a:cubicBezTo>
                  <a:cubicBezTo>
                    <a:pt x="1179" y="940"/>
                    <a:pt x="1189" y="930"/>
                    <a:pt x="1198" y="920"/>
                  </a:cubicBezTo>
                  <a:cubicBezTo>
                    <a:pt x="1148" y="934"/>
                    <a:pt x="1117" y="971"/>
                    <a:pt x="1086" y="1011"/>
                  </a:cubicBezTo>
                  <a:cubicBezTo>
                    <a:pt x="1069" y="979"/>
                    <a:pt x="1079" y="955"/>
                    <a:pt x="1093" y="932"/>
                  </a:cubicBezTo>
                  <a:close/>
                  <a:moveTo>
                    <a:pt x="907" y="1084"/>
                  </a:moveTo>
                  <a:cubicBezTo>
                    <a:pt x="875" y="1070"/>
                    <a:pt x="863" y="1050"/>
                    <a:pt x="857" y="1026"/>
                  </a:cubicBezTo>
                  <a:cubicBezTo>
                    <a:pt x="843" y="977"/>
                    <a:pt x="848" y="929"/>
                    <a:pt x="860" y="881"/>
                  </a:cubicBezTo>
                  <a:cubicBezTo>
                    <a:pt x="869" y="846"/>
                    <a:pt x="881" y="813"/>
                    <a:pt x="912" y="784"/>
                  </a:cubicBezTo>
                  <a:cubicBezTo>
                    <a:pt x="930" y="810"/>
                    <a:pt x="948" y="833"/>
                    <a:pt x="962" y="858"/>
                  </a:cubicBezTo>
                  <a:cubicBezTo>
                    <a:pt x="990" y="907"/>
                    <a:pt x="1000" y="960"/>
                    <a:pt x="993" y="1016"/>
                  </a:cubicBezTo>
                  <a:cubicBezTo>
                    <a:pt x="989" y="1048"/>
                    <a:pt x="978" y="1077"/>
                    <a:pt x="940" y="1093"/>
                  </a:cubicBezTo>
                  <a:cubicBezTo>
                    <a:pt x="921" y="1045"/>
                    <a:pt x="935" y="991"/>
                    <a:pt x="905" y="950"/>
                  </a:cubicBezTo>
                  <a:cubicBezTo>
                    <a:pt x="905" y="993"/>
                    <a:pt x="906" y="1035"/>
                    <a:pt x="907" y="1084"/>
                  </a:cubicBezTo>
                  <a:close/>
                  <a:moveTo>
                    <a:pt x="620" y="545"/>
                  </a:moveTo>
                  <a:cubicBezTo>
                    <a:pt x="625" y="497"/>
                    <a:pt x="665" y="481"/>
                    <a:pt x="698" y="459"/>
                  </a:cubicBezTo>
                  <a:cubicBezTo>
                    <a:pt x="716" y="448"/>
                    <a:pt x="737" y="440"/>
                    <a:pt x="762" y="450"/>
                  </a:cubicBezTo>
                  <a:cubicBezTo>
                    <a:pt x="746" y="495"/>
                    <a:pt x="729" y="535"/>
                    <a:pt x="719" y="576"/>
                  </a:cubicBezTo>
                  <a:cubicBezTo>
                    <a:pt x="710" y="611"/>
                    <a:pt x="691" y="640"/>
                    <a:pt x="670" y="668"/>
                  </a:cubicBezTo>
                  <a:cubicBezTo>
                    <a:pt x="654" y="690"/>
                    <a:pt x="631" y="704"/>
                    <a:pt x="599" y="703"/>
                  </a:cubicBezTo>
                  <a:cubicBezTo>
                    <a:pt x="614" y="677"/>
                    <a:pt x="628" y="654"/>
                    <a:pt x="642" y="631"/>
                  </a:cubicBezTo>
                  <a:cubicBezTo>
                    <a:pt x="623" y="643"/>
                    <a:pt x="610" y="659"/>
                    <a:pt x="595" y="673"/>
                  </a:cubicBezTo>
                  <a:cubicBezTo>
                    <a:pt x="580" y="686"/>
                    <a:pt x="566" y="703"/>
                    <a:pt x="540" y="695"/>
                  </a:cubicBezTo>
                  <a:cubicBezTo>
                    <a:pt x="556" y="670"/>
                    <a:pt x="573" y="648"/>
                    <a:pt x="587" y="625"/>
                  </a:cubicBezTo>
                  <a:cubicBezTo>
                    <a:pt x="602" y="600"/>
                    <a:pt x="595" y="566"/>
                    <a:pt x="620" y="545"/>
                  </a:cubicBezTo>
                  <a:close/>
                  <a:moveTo>
                    <a:pt x="331" y="688"/>
                  </a:moveTo>
                  <a:cubicBezTo>
                    <a:pt x="278" y="644"/>
                    <a:pt x="242" y="589"/>
                    <a:pt x="220" y="524"/>
                  </a:cubicBezTo>
                  <a:cubicBezTo>
                    <a:pt x="217" y="515"/>
                    <a:pt x="219" y="505"/>
                    <a:pt x="219" y="500"/>
                  </a:cubicBezTo>
                  <a:cubicBezTo>
                    <a:pt x="253" y="505"/>
                    <a:pt x="285" y="511"/>
                    <a:pt x="318" y="515"/>
                  </a:cubicBezTo>
                  <a:cubicBezTo>
                    <a:pt x="346" y="518"/>
                    <a:pt x="372" y="526"/>
                    <a:pt x="389" y="544"/>
                  </a:cubicBezTo>
                  <a:cubicBezTo>
                    <a:pt x="394" y="576"/>
                    <a:pt x="398" y="603"/>
                    <a:pt x="402" y="634"/>
                  </a:cubicBezTo>
                  <a:cubicBezTo>
                    <a:pt x="375" y="619"/>
                    <a:pt x="351" y="605"/>
                    <a:pt x="328" y="592"/>
                  </a:cubicBezTo>
                  <a:cubicBezTo>
                    <a:pt x="355" y="626"/>
                    <a:pt x="395" y="646"/>
                    <a:pt x="408" y="689"/>
                  </a:cubicBezTo>
                  <a:cubicBezTo>
                    <a:pt x="374" y="710"/>
                    <a:pt x="356" y="710"/>
                    <a:pt x="331" y="688"/>
                  </a:cubicBezTo>
                  <a:close/>
                  <a:moveTo>
                    <a:pt x="457" y="648"/>
                  </a:moveTo>
                  <a:cubicBezTo>
                    <a:pt x="455" y="647"/>
                    <a:pt x="452" y="645"/>
                    <a:pt x="451" y="643"/>
                  </a:cubicBezTo>
                  <a:cubicBezTo>
                    <a:pt x="409" y="581"/>
                    <a:pt x="402" y="517"/>
                    <a:pt x="433" y="449"/>
                  </a:cubicBezTo>
                  <a:cubicBezTo>
                    <a:pt x="456" y="400"/>
                    <a:pt x="481" y="353"/>
                    <a:pt x="492" y="296"/>
                  </a:cubicBezTo>
                  <a:cubicBezTo>
                    <a:pt x="508" y="323"/>
                    <a:pt x="527" y="348"/>
                    <a:pt x="541" y="376"/>
                  </a:cubicBezTo>
                  <a:cubicBezTo>
                    <a:pt x="567" y="428"/>
                    <a:pt x="584" y="483"/>
                    <a:pt x="583" y="541"/>
                  </a:cubicBezTo>
                  <a:cubicBezTo>
                    <a:pt x="583" y="610"/>
                    <a:pt x="560" y="641"/>
                    <a:pt x="500" y="657"/>
                  </a:cubicBezTo>
                  <a:cubicBezTo>
                    <a:pt x="504" y="611"/>
                    <a:pt x="515" y="565"/>
                    <a:pt x="502" y="518"/>
                  </a:cubicBezTo>
                  <a:cubicBezTo>
                    <a:pt x="491" y="563"/>
                    <a:pt x="492" y="611"/>
                    <a:pt x="469" y="652"/>
                  </a:cubicBezTo>
                  <a:cubicBezTo>
                    <a:pt x="462" y="650"/>
                    <a:pt x="460" y="649"/>
                    <a:pt x="457" y="648"/>
                  </a:cubicBezTo>
                  <a:close/>
                  <a:moveTo>
                    <a:pt x="490" y="1130"/>
                  </a:moveTo>
                  <a:cubicBezTo>
                    <a:pt x="446" y="1106"/>
                    <a:pt x="406" y="1084"/>
                    <a:pt x="366" y="1061"/>
                  </a:cubicBezTo>
                  <a:cubicBezTo>
                    <a:pt x="365" y="1064"/>
                    <a:pt x="363" y="1066"/>
                    <a:pt x="362" y="1068"/>
                  </a:cubicBezTo>
                  <a:cubicBezTo>
                    <a:pt x="398" y="1097"/>
                    <a:pt x="435" y="1125"/>
                    <a:pt x="472" y="1154"/>
                  </a:cubicBezTo>
                  <a:cubicBezTo>
                    <a:pt x="444" y="1176"/>
                    <a:pt x="399" y="1179"/>
                    <a:pt x="329" y="1147"/>
                  </a:cubicBezTo>
                  <a:cubicBezTo>
                    <a:pt x="237" y="1105"/>
                    <a:pt x="181" y="1031"/>
                    <a:pt x="160" y="928"/>
                  </a:cubicBezTo>
                  <a:cubicBezTo>
                    <a:pt x="276" y="898"/>
                    <a:pt x="410" y="959"/>
                    <a:pt x="473" y="1049"/>
                  </a:cubicBezTo>
                  <a:cubicBezTo>
                    <a:pt x="488" y="1070"/>
                    <a:pt x="497" y="1097"/>
                    <a:pt x="490" y="1130"/>
                  </a:cubicBezTo>
                  <a:close/>
                  <a:moveTo>
                    <a:pt x="493" y="1020"/>
                  </a:moveTo>
                  <a:cubicBezTo>
                    <a:pt x="469" y="949"/>
                    <a:pt x="467" y="880"/>
                    <a:pt x="474" y="811"/>
                  </a:cubicBezTo>
                  <a:cubicBezTo>
                    <a:pt x="502" y="930"/>
                    <a:pt x="507" y="985"/>
                    <a:pt x="493" y="1020"/>
                  </a:cubicBezTo>
                  <a:close/>
                  <a:moveTo>
                    <a:pt x="535" y="990"/>
                  </a:moveTo>
                  <a:cubicBezTo>
                    <a:pt x="543" y="972"/>
                    <a:pt x="553" y="954"/>
                    <a:pt x="566" y="940"/>
                  </a:cubicBezTo>
                  <a:cubicBezTo>
                    <a:pt x="598" y="907"/>
                    <a:pt x="635" y="880"/>
                    <a:pt x="684" y="874"/>
                  </a:cubicBezTo>
                  <a:cubicBezTo>
                    <a:pt x="730" y="968"/>
                    <a:pt x="660" y="1145"/>
                    <a:pt x="577" y="1146"/>
                  </a:cubicBezTo>
                  <a:cubicBezTo>
                    <a:pt x="568" y="1085"/>
                    <a:pt x="603" y="1034"/>
                    <a:pt x="620" y="973"/>
                  </a:cubicBezTo>
                  <a:cubicBezTo>
                    <a:pt x="577" y="1016"/>
                    <a:pt x="570" y="1070"/>
                    <a:pt x="549" y="1120"/>
                  </a:cubicBezTo>
                  <a:cubicBezTo>
                    <a:pt x="513" y="1076"/>
                    <a:pt x="513" y="1033"/>
                    <a:pt x="535" y="990"/>
                  </a:cubicBezTo>
                  <a:close/>
                  <a:moveTo>
                    <a:pt x="464" y="1556"/>
                  </a:moveTo>
                  <a:cubicBezTo>
                    <a:pt x="471" y="1556"/>
                    <a:pt x="478" y="1555"/>
                    <a:pt x="485" y="1556"/>
                  </a:cubicBezTo>
                  <a:cubicBezTo>
                    <a:pt x="496" y="1557"/>
                    <a:pt x="507" y="1558"/>
                    <a:pt x="518" y="1561"/>
                  </a:cubicBezTo>
                  <a:cubicBezTo>
                    <a:pt x="611" y="1582"/>
                    <a:pt x="680" y="1638"/>
                    <a:pt x="732" y="1717"/>
                  </a:cubicBezTo>
                  <a:cubicBezTo>
                    <a:pt x="739" y="1728"/>
                    <a:pt x="740" y="1743"/>
                    <a:pt x="744" y="1756"/>
                  </a:cubicBezTo>
                  <a:cubicBezTo>
                    <a:pt x="741" y="1757"/>
                    <a:pt x="739" y="1758"/>
                    <a:pt x="736" y="1760"/>
                  </a:cubicBezTo>
                  <a:cubicBezTo>
                    <a:pt x="686" y="1726"/>
                    <a:pt x="636" y="1692"/>
                    <a:pt x="586" y="1658"/>
                  </a:cubicBezTo>
                  <a:cubicBezTo>
                    <a:pt x="625" y="1714"/>
                    <a:pt x="692" y="1739"/>
                    <a:pt x="734" y="1799"/>
                  </a:cubicBezTo>
                  <a:cubicBezTo>
                    <a:pt x="612" y="1815"/>
                    <a:pt x="466" y="1668"/>
                    <a:pt x="464" y="1556"/>
                  </a:cubicBezTo>
                  <a:close/>
                  <a:moveTo>
                    <a:pt x="517" y="1860"/>
                  </a:moveTo>
                  <a:cubicBezTo>
                    <a:pt x="464" y="1873"/>
                    <a:pt x="413" y="1895"/>
                    <a:pt x="356" y="1915"/>
                  </a:cubicBezTo>
                  <a:cubicBezTo>
                    <a:pt x="437" y="1854"/>
                    <a:pt x="618" y="1801"/>
                    <a:pt x="679" y="1834"/>
                  </a:cubicBezTo>
                  <a:cubicBezTo>
                    <a:pt x="626" y="1843"/>
                    <a:pt x="570" y="1847"/>
                    <a:pt x="517" y="1860"/>
                  </a:cubicBezTo>
                  <a:close/>
                  <a:moveTo>
                    <a:pt x="755" y="2041"/>
                  </a:moveTo>
                  <a:cubicBezTo>
                    <a:pt x="713" y="2100"/>
                    <a:pt x="650" y="2121"/>
                    <a:pt x="583" y="2137"/>
                  </a:cubicBezTo>
                  <a:cubicBezTo>
                    <a:pt x="566" y="2031"/>
                    <a:pt x="627" y="1900"/>
                    <a:pt x="701" y="1878"/>
                  </a:cubicBezTo>
                  <a:cubicBezTo>
                    <a:pt x="716" y="1880"/>
                    <a:pt x="730" y="1883"/>
                    <a:pt x="747" y="1886"/>
                  </a:cubicBezTo>
                  <a:cubicBezTo>
                    <a:pt x="731" y="1941"/>
                    <a:pt x="694" y="1979"/>
                    <a:pt x="666" y="2028"/>
                  </a:cubicBezTo>
                  <a:cubicBezTo>
                    <a:pt x="706" y="2002"/>
                    <a:pt x="740" y="1962"/>
                    <a:pt x="768" y="1907"/>
                  </a:cubicBezTo>
                  <a:cubicBezTo>
                    <a:pt x="786" y="1960"/>
                    <a:pt x="783" y="2003"/>
                    <a:pt x="755" y="2041"/>
                  </a:cubicBezTo>
                  <a:close/>
                  <a:moveTo>
                    <a:pt x="1228" y="1690"/>
                  </a:moveTo>
                  <a:cubicBezTo>
                    <a:pt x="1216" y="1713"/>
                    <a:pt x="1208" y="1729"/>
                    <a:pt x="1199" y="1747"/>
                  </a:cubicBezTo>
                  <a:cubicBezTo>
                    <a:pt x="1173" y="1661"/>
                    <a:pt x="1198" y="1612"/>
                    <a:pt x="1283" y="1588"/>
                  </a:cubicBezTo>
                  <a:cubicBezTo>
                    <a:pt x="1298" y="1634"/>
                    <a:pt x="1296" y="1680"/>
                    <a:pt x="1281" y="1739"/>
                  </a:cubicBezTo>
                  <a:cubicBezTo>
                    <a:pt x="1272" y="1777"/>
                    <a:pt x="1260" y="1814"/>
                    <a:pt x="1231" y="1843"/>
                  </a:cubicBezTo>
                  <a:cubicBezTo>
                    <a:pt x="1208" y="1865"/>
                    <a:pt x="1191" y="1870"/>
                    <a:pt x="1161" y="1864"/>
                  </a:cubicBezTo>
                  <a:cubicBezTo>
                    <a:pt x="1175" y="1805"/>
                    <a:pt x="1232" y="1764"/>
                    <a:pt x="1228" y="1690"/>
                  </a:cubicBezTo>
                  <a:close/>
                  <a:moveTo>
                    <a:pt x="969" y="1680"/>
                  </a:moveTo>
                  <a:cubicBezTo>
                    <a:pt x="966" y="1656"/>
                    <a:pt x="967" y="1632"/>
                    <a:pt x="964" y="1609"/>
                  </a:cubicBezTo>
                  <a:cubicBezTo>
                    <a:pt x="955" y="1519"/>
                    <a:pt x="995" y="1447"/>
                    <a:pt x="1050" y="1377"/>
                  </a:cubicBezTo>
                  <a:cubicBezTo>
                    <a:pt x="1069" y="1405"/>
                    <a:pt x="1089" y="1428"/>
                    <a:pt x="1104" y="1455"/>
                  </a:cubicBezTo>
                  <a:cubicBezTo>
                    <a:pt x="1160" y="1550"/>
                    <a:pt x="1174" y="1654"/>
                    <a:pt x="1152" y="1762"/>
                  </a:cubicBezTo>
                  <a:cubicBezTo>
                    <a:pt x="1147" y="1787"/>
                    <a:pt x="1130" y="1810"/>
                    <a:pt x="1097" y="1816"/>
                  </a:cubicBezTo>
                  <a:cubicBezTo>
                    <a:pt x="1077" y="1748"/>
                    <a:pt x="1056" y="1682"/>
                    <a:pt x="1051" y="1601"/>
                  </a:cubicBezTo>
                  <a:cubicBezTo>
                    <a:pt x="1046" y="1620"/>
                    <a:pt x="1040" y="1629"/>
                    <a:pt x="1041" y="1638"/>
                  </a:cubicBezTo>
                  <a:cubicBezTo>
                    <a:pt x="1048" y="1698"/>
                    <a:pt x="1056" y="1759"/>
                    <a:pt x="1065" y="1825"/>
                  </a:cubicBezTo>
                  <a:cubicBezTo>
                    <a:pt x="1056" y="1820"/>
                    <a:pt x="1047" y="1818"/>
                    <a:pt x="1042" y="1812"/>
                  </a:cubicBezTo>
                  <a:cubicBezTo>
                    <a:pt x="1002" y="1777"/>
                    <a:pt x="975" y="1734"/>
                    <a:pt x="969" y="1680"/>
                  </a:cubicBezTo>
                  <a:close/>
                  <a:moveTo>
                    <a:pt x="828" y="1456"/>
                  </a:moveTo>
                  <a:cubicBezTo>
                    <a:pt x="825" y="1402"/>
                    <a:pt x="844" y="1332"/>
                    <a:pt x="868" y="1293"/>
                  </a:cubicBezTo>
                  <a:cubicBezTo>
                    <a:pt x="854" y="1351"/>
                    <a:pt x="841" y="1403"/>
                    <a:pt x="828" y="1456"/>
                  </a:cubicBezTo>
                  <a:close/>
                  <a:moveTo>
                    <a:pt x="2802" y="0"/>
                  </a:moveTo>
                  <a:cubicBezTo>
                    <a:pt x="2611" y="0"/>
                    <a:pt x="2611" y="0"/>
                    <a:pt x="2611" y="0"/>
                  </a:cubicBezTo>
                  <a:cubicBezTo>
                    <a:pt x="2617" y="2"/>
                    <a:pt x="2623" y="4"/>
                    <a:pt x="2629" y="7"/>
                  </a:cubicBezTo>
                  <a:cubicBezTo>
                    <a:pt x="2593" y="53"/>
                    <a:pt x="2559" y="97"/>
                    <a:pt x="2524" y="141"/>
                  </a:cubicBezTo>
                  <a:cubicBezTo>
                    <a:pt x="2526" y="143"/>
                    <a:pt x="2529" y="145"/>
                    <a:pt x="2531" y="146"/>
                  </a:cubicBezTo>
                  <a:cubicBezTo>
                    <a:pt x="2569" y="107"/>
                    <a:pt x="2608" y="68"/>
                    <a:pt x="2653" y="23"/>
                  </a:cubicBezTo>
                  <a:cubicBezTo>
                    <a:pt x="2653" y="97"/>
                    <a:pt x="2615" y="143"/>
                    <a:pt x="2575" y="184"/>
                  </a:cubicBezTo>
                  <a:cubicBezTo>
                    <a:pt x="2536" y="223"/>
                    <a:pt x="2491" y="257"/>
                    <a:pt x="2428" y="257"/>
                  </a:cubicBezTo>
                  <a:cubicBezTo>
                    <a:pt x="2455" y="155"/>
                    <a:pt x="2509" y="74"/>
                    <a:pt x="2586" y="7"/>
                  </a:cubicBezTo>
                  <a:cubicBezTo>
                    <a:pt x="2590" y="3"/>
                    <a:pt x="2594" y="1"/>
                    <a:pt x="2598" y="0"/>
                  </a:cubicBezTo>
                  <a:cubicBezTo>
                    <a:pt x="2411" y="0"/>
                    <a:pt x="2411" y="0"/>
                    <a:pt x="2411" y="0"/>
                  </a:cubicBezTo>
                  <a:cubicBezTo>
                    <a:pt x="2449" y="15"/>
                    <a:pt x="2488" y="24"/>
                    <a:pt x="2531" y="21"/>
                  </a:cubicBezTo>
                  <a:cubicBezTo>
                    <a:pt x="2531" y="21"/>
                    <a:pt x="2532" y="23"/>
                    <a:pt x="2533" y="24"/>
                  </a:cubicBezTo>
                  <a:cubicBezTo>
                    <a:pt x="2467" y="99"/>
                    <a:pt x="2415" y="196"/>
                    <a:pt x="2403" y="271"/>
                  </a:cubicBezTo>
                  <a:cubicBezTo>
                    <a:pt x="2423" y="283"/>
                    <a:pt x="2444" y="280"/>
                    <a:pt x="2466" y="274"/>
                  </a:cubicBezTo>
                  <a:cubicBezTo>
                    <a:pt x="2537" y="254"/>
                    <a:pt x="2586" y="204"/>
                    <a:pt x="2632" y="150"/>
                  </a:cubicBezTo>
                  <a:cubicBezTo>
                    <a:pt x="2639" y="142"/>
                    <a:pt x="2646" y="133"/>
                    <a:pt x="2653" y="125"/>
                  </a:cubicBezTo>
                  <a:cubicBezTo>
                    <a:pt x="2654" y="124"/>
                    <a:pt x="2656" y="125"/>
                    <a:pt x="2661" y="124"/>
                  </a:cubicBezTo>
                  <a:cubicBezTo>
                    <a:pt x="2680" y="211"/>
                    <a:pt x="2704" y="296"/>
                    <a:pt x="2761" y="368"/>
                  </a:cubicBezTo>
                  <a:cubicBezTo>
                    <a:pt x="2827" y="311"/>
                    <a:pt x="2845" y="235"/>
                    <a:pt x="2848" y="155"/>
                  </a:cubicBezTo>
                  <a:cubicBezTo>
                    <a:pt x="2851" y="98"/>
                    <a:pt x="2835" y="46"/>
                    <a:pt x="2802" y="0"/>
                  </a:cubicBezTo>
                  <a:close/>
                  <a:moveTo>
                    <a:pt x="2769" y="335"/>
                  </a:moveTo>
                  <a:cubicBezTo>
                    <a:pt x="2723" y="280"/>
                    <a:pt x="2680" y="171"/>
                    <a:pt x="2685" y="108"/>
                  </a:cubicBezTo>
                  <a:cubicBezTo>
                    <a:pt x="2687" y="76"/>
                    <a:pt x="2685" y="37"/>
                    <a:pt x="2727" y="17"/>
                  </a:cubicBezTo>
                  <a:cubicBezTo>
                    <a:pt x="2746" y="57"/>
                    <a:pt x="2743" y="100"/>
                    <a:pt x="2758" y="139"/>
                  </a:cubicBezTo>
                  <a:cubicBezTo>
                    <a:pt x="2774" y="97"/>
                    <a:pt x="2754" y="57"/>
                    <a:pt x="2756" y="13"/>
                  </a:cubicBezTo>
                  <a:cubicBezTo>
                    <a:pt x="2785" y="26"/>
                    <a:pt x="2806" y="44"/>
                    <a:pt x="2814" y="72"/>
                  </a:cubicBezTo>
                  <a:cubicBezTo>
                    <a:pt x="2843" y="167"/>
                    <a:pt x="2822" y="253"/>
                    <a:pt x="2769" y="335"/>
                  </a:cubicBezTo>
                  <a:close/>
                </a:path>
              </a:pathLst>
            </a:custGeom>
            <a:grpFill/>
            <a:ln>
              <a:noFill/>
            </a:ln>
          </p:spPr>
        </p:sp>
      </p:grpSp>
      <p:sp>
        <p:nvSpPr>
          <p:cNvPr id="4" name="Date Placeholder 3"/>
          <p:cNvSpPr>
            <a:spLocks noGrp="1"/>
          </p:cNvSpPr>
          <p:nvPr>
            <p:ph type="dt" sz="half" idx="10"/>
          </p:nvPr>
        </p:nvSpPr>
        <p:spPr>
          <a:xfrm>
            <a:off x="6729989" y="6442525"/>
            <a:ext cx="2057400" cy="365125"/>
          </a:xfrm>
        </p:spPr>
        <p:txBody>
          <a:bodyPr/>
          <a:lstStyle/>
          <a:p>
            <a:fld id="{1581AA73-F854-43C6-ABB0-ED3C2765AB2A}" type="datetime1">
              <a:rPr lang="en-US" smtClean="0"/>
              <a:pPr/>
              <a:t>10/2/2017</a:t>
            </a:fld>
            <a:endParaRPr lang="en-US" dirty="0"/>
          </a:p>
        </p:txBody>
      </p:sp>
      <p:sp>
        <p:nvSpPr>
          <p:cNvPr id="5" name="Footer Placeholder 4"/>
          <p:cNvSpPr>
            <a:spLocks noGrp="1"/>
          </p:cNvSpPr>
          <p:nvPr>
            <p:ph type="ftr" sz="quarter" idx="11"/>
          </p:nvPr>
        </p:nvSpPr>
        <p:spPr>
          <a:xfrm>
            <a:off x="3024158" y="6442525"/>
            <a:ext cx="30861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349824" y="6442525"/>
            <a:ext cx="2066534" cy="365125"/>
          </a:xfrm>
          <a:prstGeom prst="rect">
            <a:avLst/>
          </a:prstGeom>
        </p:spPr>
        <p:txBody>
          <a:bodyPr anchor="ctr"/>
          <a:lstStyle>
            <a:lvl1pPr algn="l">
              <a:defRPr sz="900"/>
            </a:lvl1pPr>
          </a:lstStyle>
          <a:p>
            <a:fld id="{23D41D0B-9B44-46F7-B2DD-A73A407D48DC}" type="slidenum">
              <a:rPr lang="en-US" smtClean="0"/>
              <a:pPr/>
              <a:t>‹#›</a:t>
            </a:fld>
            <a:endParaRPr lang="en-US" dirty="0"/>
          </a:p>
        </p:txBody>
      </p:sp>
      <p:sp>
        <p:nvSpPr>
          <p:cNvPr id="68"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6"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
        <p:nvSpPr>
          <p:cNvPr id="3" name="Subtitle 2"/>
          <p:cNvSpPr>
            <a:spLocks noGrp="1"/>
          </p:cNvSpPr>
          <p:nvPr>
            <p:ph type="subTitle" idx="1"/>
          </p:nvPr>
        </p:nvSpPr>
        <p:spPr>
          <a:xfrm>
            <a:off x="5940564" y="4945377"/>
            <a:ext cx="2845259" cy="1037760"/>
          </a:xfrm>
        </p:spPr>
        <p:txBody>
          <a:bodyPr anchor="t">
            <a:normAutofit/>
          </a:bodyPr>
          <a:lstStyle>
            <a:lvl1pPr marL="0" indent="0" algn="l">
              <a:lnSpc>
                <a:spcPct val="130000"/>
              </a:lnSpc>
              <a:buNone/>
              <a:defRPr sz="1700"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19"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Tree>
    <p:extLst>
      <p:ext uri="{BB962C8B-B14F-4D97-AF65-F5344CB8AC3E}">
        <p14:creationId xmlns:p14="http://schemas.microsoft.com/office/powerpoint/2010/main" xmlns="" val="312937735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extLst mod="1">
    <p:ext uri="{DCECCB84-F9BA-43D5-87BE-67443E8EF086}">
      <p15:sldGuideLst xmlns:p15="http://schemas.microsoft.com/office/powerpoint/2012/main" xmlns="">
        <p15:guide id="1" orient="horz" pos="405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hree Pictures Static">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E3A214-1F1E-477F-A29C-4B74C09A8983}" type="datetime1">
              <a:rPr lang="en-US" smtClean="0"/>
              <a:pPr/>
              <a:t>10/2/2017</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with shadow"/>
          <p:cNvSpPr/>
          <p:nvPr userDrawn="1"/>
        </p:nvSpPr>
        <p:spPr>
          <a:xfrm>
            <a:off x="3582771" y="1541973"/>
            <a:ext cx="1978458" cy="3774057"/>
          </a:xfrm>
          <a:prstGeom prst="rect">
            <a:avLst/>
          </a:prstGeom>
          <a:solidFill>
            <a:schemeClr val="bg1">
              <a:lumMod val="75000"/>
              <a:lumOff val="25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Left Picture Placeholder"/>
          <p:cNvSpPr>
            <a:spLocks noGrp="1"/>
          </p:cNvSpPr>
          <p:nvPr>
            <p:ph type="pic" sz="quarter" idx="13" hasCustomPrompt="1"/>
          </p:nvPr>
        </p:nvSpPr>
        <p:spPr>
          <a:xfrm>
            <a:off x="1114682" y="1401007"/>
            <a:ext cx="2136290" cy="4055989"/>
          </a:xfrm>
          <a:solidFill>
            <a:schemeClr val="bg1">
              <a:lumMod val="85000"/>
              <a:lumOff val="15000"/>
            </a:schemeClr>
          </a:solidFill>
          <a:ln w="127000">
            <a:solidFill>
              <a:srgbClr val="404040"/>
            </a:solidFill>
          </a:ln>
          <a:effectLst>
            <a:outerShdw blurRad="76200" dir="18900000" sy="23000" kx="-1200000" algn="bl" rotWithShape="0">
              <a:prstClr val="black">
                <a:alpha val="20000"/>
              </a:prstClr>
            </a:outerShdw>
          </a:effectLst>
          <a:scene3d>
            <a:camera prst="perspectiveContrastingLeftFacing" fov="3900000">
              <a:rot lat="0" lon="19820829" rev="0"/>
            </a:camera>
            <a:lightRig rig="threePt" dir="t"/>
          </a:scene3d>
          <a:sp3d extrusionH="127000" prstMaterial="matte">
            <a:bevelT w="127000" prst="relaxedInset"/>
            <a:extrusionClr>
              <a:srgbClr val="404040"/>
            </a:extrusionClr>
          </a:sp3d>
        </p:spPr>
        <p:txBody>
          <a:bodyPr tIns="365760"/>
          <a:lstStyle>
            <a:lvl1pPr marL="0" indent="0" algn="ctr">
              <a:buNone/>
              <a:defRPr/>
            </a:lvl1pPr>
          </a:lstStyle>
          <a:p>
            <a:r>
              <a:rPr lang="en-US" dirty="0" smtClean="0"/>
              <a:t>Insert</a:t>
            </a:r>
            <a:br>
              <a:rPr lang="en-US" dirty="0" smtClean="0"/>
            </a:br>
            <a:r>
              <a:rPr lang="en-US" dirty="0" smtClean="0"/>
              <a:t>Left Picture</a:t>
            </a:r>
            <a:endParaRPr lang="en-US" dirty="0"/>
          </a:p>
        </p:txBody>
      </p:sp>
      <p:sp>
        <p:nvSpPr>
          <p:cNvPr id="8" name="Center Picture Placeholder"/>
          <p:cNvSpPr>
            <a:spLocks noGrp="1"/>
          </p:cNvSpPr>
          <p:nvPr>
            <p:ph type="pic" sz="quarter" idx="14" hasCustomPrompt="1"/>
          </p:nvPr>
        </p:nvSpPr>
        <p:spPr>
          <a:xfrm>
            <a:off x="3582639" y="1541972"/>
            <a:ext cx="1978458" cy="3774056"/>
          </a:xfrm>
          <a:solidFill>
            <a:schemeClr val="bg1">
              <a:lumMod val="85000"/>
              <a:lumOff val="15000"/>
            </a:schemeClr>
          </a:solidFill>
          <a:ln w="127000">
            <a:solidFill>
              <a:srgbClr val="404040"/>
            </a:solidFill>
          </a:ln>
          <a:effectLst/>
          <a:scene3d>
            <a:camera prst="orthographicFront"/>
            <a:lightRig rig="threePt" dir="t"/>
          </a:scene3d>
          <a:sp3d extrusionH="127000" prstMaterial="matte">
            <a:bevelT w="127000" prst="relaxedInset"/>
            <a:extrusionClr>
              <a:srgbClr val="404040"/>
            </a:extrusionClr>
          </a:sp3d>
        </p:spPr>
        <p:txBody>
          <a:bodyPr tIns="365760"/>
          <a:lstStyle>
            <a:lvl1pPr marL="0" indent="0" algn="ctr">
              <a:buNone/>
              <a:defRPr/>
            </a:lvl1pPr>
          </a:lstStyle>
          <a:p>
            <a:r>
              <a:rPr lang="en-US" dirty="0" smtClean="0"/>
              <a:t>Insert </a:t>
            </a:r>
            <a:br>
              <a:rPr lang="en-US" dirty="0" smtClean="0"/>
            </a:br>
            <a:r>
              <a:rPr lang="en-US" dirty="0" smtClean="0"/>
              <a:t>Center Picture</a:t>
            </a:r>
            <a:endParaRPr lang="en-US" dirty="0"/>
          </a:p>
        </p:txBody>
      </p:sp>
      <p:sp>
        <p:nvSpPr>
          <p:cNvPr id="9" name="Right Picture Placeholder"/>
          <p:cNvSpPr>
            <a:spLocks noGrp="1"/>
          </p:cNvSpPr>
          <p:nvPr>
            <p:ph type="pic" sz="quarter" idx="15" hasCustomPrompt="1"/>
          </p:nvPr>
        </p:nvSpPr>
        <p:spPr>
          <a:xfrm>
            <a:off x="5690843" y="1206499"/>
            <a:ext cx="2338255" cy="4445000"/>
          </a:xfrm>
          <a:solidFill>
            <a:schemeClr val="bg1">
              <a:lumMod val="85000"/>
              <a:lumOff val="15000"/>
            </a:schemeClr>
          </a:solidFill>
          <a:ln w="127000">
            <a:solidFill>
              <a:srgbClr val="404040"/>
            </a:solidFill>
          </a:ln>
          <a:effectLst>
            <a:outerShdw blurRad="76200" dir="18900000" sy="23000" kx="-1200000" algn="bl" rotWithShape="0">
              <a:prstClr val="black">
                <a:alpha val="20000"/>
              </a:prstClr>
            </a:outerShdw>
          </a:effectLst>
          <a:scene3d>
            <a:camera prst="perspectiveContrastingLeftFacing" fov="3900000">
              <a:rot lat="0" lon="1820836" rev="0"/>
            </a:camera>
            <a:lightRig rig="threePt" dir="t"/>
          </a:scene3d>
          <a:sp3d extrusionH="127000" prstMaterial="matte">
            <a:bevelT w="127000" prst="relaxedInset"/>
            <a:extrusionClr>
              <a:srgbClr val="404040"/>
            </a:extrusionClr>
          </a:sp3d>
        </p:spPr>
        <p:txBody>
          <a:bodyPr tIns="365760"/>
          <a:lstStyle>
            <a:lvl1pPr marL="0" indent="0" algn="ctr">
              <a:buNone/>
              <a:defRPr/>
            </a:lvl1pPr>
          </a:lstStyle>
          <a:p>
            <a:r>
              <a:rPr lang="en-US" dirty="0" smtClean="0"/>
              <a:t>Insert</a:t>
            </a:r>
            <a:br>
              <a:rPr lang="en-US" dirty="0" smtClean="0"/>
            </a:br>
            <a:r>
              <a:rPr lang="en-US" dirty="0" smtClean="0"/>
              <a:t>Right Picture</a:t>
            </a:r>
            <a:endParaRPr lang="en-US" dirty="0"/>
          </a:p>
        </p:txBody>
      </p:sp>
      <p:sp>
        <p:nvSpPr>
          <p:cNvPr id="10" name="Rectangle 9"/>
          <p:cNvSpPr/>
          <p:nvPr userDrawn="1"/>
        </p:nvSpPr>
        <p:spPr>
          <a:xfrm>
            <a:off x="9301469" y="10886"/>
            <a:ext cx="1390005"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450"/>
              </a:spcBef>
            </a:pPr>
            <a:r>
              <a:rPr lang="en-US" sz="1200" dirty="0" smtClean="0">
                <a:solidFill>
                  <a:prstClr val="white">
                    <a:lumMod val="50000"/>
                  </a:prstClr>
                </a:solidFill>
                <a:latin typeface="Calibri Light" panose="020F0302020204030204" pitchFamily="34" charset="0"/>
                <a:cs typeface="Calibri" panose="020F0502020204030204" pitchFamily="34" charset="0"/>
              </a:rPr>
              <a:t>To change the sample images, select a picture and delete it. Now click the Pictures icon in each placeholder to insert your own images.</a:t>
            </a:r>
          </a:p>
        </p:txBody>
      </p:sp>
    </p:spTree>
    <p:extLst>
      <p:ext uri="{BB962C8B-B14F-4D97-AF65-F5344CB8AC3E}">
        <p14:creationId xmlns:p14="http://schemas.microsoft.com/office/powerpoint/2010/main" xmlns="" val="50547242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9242E5-1CDD-4C5B-9C82-2E6B04AD6952}" type="datetime1">
              <a:rPr lang="en-US" smtClean="0"/>
              <a:pPr/>
              <a:t>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304800" y="716342"/>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8458200" y="6364002"/>
            <a:ext cx="584978" cy="365125"/>
          </a:xfrm>
          <a:prstGeom prst="rect">
            <a:avLst/>
          </a:prstGeom>
        </p:spPr>
        <p:txBody>
          <a:bodyPr/>
          <a:lstStyle>
            <a:lvl1pPr>
              <a:defRPr sz="800">
                <a:solidFill>
                  <a:srgbClr val="C00000"/>
                </a:solidFill>
              </a:defRPr>
            </a:lvl1pPr>
          </a:lstStyle>
          <a:p>
            <a:fld id="{23D41D0B-9B44-46F7-B2DD-A73A407D48DC}" type="slidenum">
              <a:rPr lang="en-US" smtClean="0"/>
              <a:pPr/>
              <a:t>‹#›</a:t>
            </a:fld>
            <a:endParaRPr lang="en-US" dirty="0"/>
          </a:p>
        </p:txBody>
      </p:sp>
    </p:spTree>
    <p:extLst>
      <p:ext uri="{BB962C8B-B14F-4D97-AF65-F5344CB8AC3E}">
        <p14:creationId xmlns:p14="http://schemas.microsoft.com/office/powerpoint/2010/main" xmlns="" val="3370460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898612-C7F5-4616-A8B2-37D084C8CF5C}" type="datetime1">
              <a:rPr lang="en-US" smtClean="0"/>
              <a:pPr/>
              <a:t>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a:prstGeom prst="rect">
            <a:avLst/>
          </a:prstGeom>
        </p:spPr>
        <p:txBody>
          <a:bodyPr/>
          <a:lstStyle/>
          <a:p>
            <a:fld id="{23D41D0B-9B44-46F7-B2DD-A73A407D48DC}" type="slidenum">
              <a:rPr lang="en-US" smtClean="0"/>
              <a:pPr/>
              <a:t>‹#›</a:t>
            </a:fld>
            <a:endParaRPr lang="en-US" dirty="0"/>
          </a:p>
        </p:txBody>
      </p:sp>
    </p:spTree>
    <p:extLst>
      <p:ext uri="{BB962C8B-B14F-4D97-AF65-F5344CB8AC3E}">
        <p14:creationId xmlns:p14="http://schemas.microsoft.com/office/powerpoint/2010/main" xmlns="" val="1874819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C1E44F8-DB47-4A88-A700-E0258EF3F6CF}" type="datetime1">
              <a:rPr lang="en-US" smtClean="0"/>
              <a:pPr/>
              <a:t>10/2/2017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a:prstGeom prst="rect">
            <a:avLst/>
          </a:prstGeom>
        </p:spPr>
        <p:txBody>
          <a:bodyPr/>
          <a:lstStyle/>
          <a:p>
            <a:fld id="{23D41D0B-9B44-46F7-B2DD-A73A407D48DC}" type="slidenum">
              <a:rPr lang="en-US" smtClean="0"/>
              <a:pPr/>
              <a:t>‹#›</a:t>
            </a:fld>
            <a:endParaRPr lang="en-US" dirty="0"/>
          </a:p>
        </p:txBody>
      </p:sp>
    </p:spTree>
    <p:extLst>
      <p:ext uri="{BB962C8B-B14F-4D97-AF65-F5344CB8AC3E}">
        <p14:creationId xmlns:p14="http://schemas.microsoft.com/office/powerpoint/2010/main" xmlns="" val="2684811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E761E00-0791-4E5B-B6BB-980B70182435}" type="datetime1">
              <a:rPr lang="en-US" smtClean="0"/>
              <a:pPr/>
              <a:t>10/2/2017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a:prstGeom prst="rect">
            <a:avLst/>
          </a:prstGeom>
        </p:spPr>
        <p:txBody>
          <a:bodyPr/>
          <a:lstStyle/>
          <a:p>
            <a:fld id="{23D41D0B-9B44-46F7-B2DD-A73A407D48DC}" type="slidenum">
              <a:rPr lang="en-US" smtClean="0"/>
              <a:pPr/>
              <a:t>‹#›</a:t>
            </a:fld>
            <a:endParaRPr lang="en-US" dirty="0"/>
          </a:p>
        </p:txBody>
      </p:sp>
    </p:spTree>
    <p:extLst>
      <p:ext uri="{BB962C8B-B14F-4D97-AF65-F5344CB8AC3E}">
        <p14:creationId xmlns:p14="http://schemas.microsoft.com/office/powerpoint/2010/main" xmlns="" val="2835110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4368A1-70AA-438F-943B-BE48A3E22E25}" type="datetime1">
              <a:rPr lang="en-US" smtClean="0"/>
              <a:pPr/>
              <a:t>10/2/2017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a:xfrm>
            <a:off x="511228" y="787783"/>
            <a:ext cx="584978" cy="365125"/>
          </a:xfrm>
          <a:prstGeom prst="rect">
            <a:avLst/>
          </a:prstGeom>
        </p:spPr>
        <p:txBody>
          <a:bodyPr/>
          <a:lstStyle/>
          <a:p>
            <a:fld id="{23D41D0B-9B44-46F7-B2DD-A73A407D48DC}" type="slidenum">
              <a:rPr lang="en-US" smtClean="0"/>
              <a:pPr/>
              <a:t>‹#›</a:t>
            </a:fld>
            <a:endParaRPr lang="en-US" dirty="0"/>
          </a:p>
        </p:txBody>
      </p:sp>
    </p:spTree>
    <p:extLst>
      <p:ext uri="{BB962C8B-B14F-4D97-AF65-F5344CB8AC3E}">
        <p14:creationId xmlns:p14="http://schemas.microsoft.com/office/powerpoint/2010/main" xmlns="" val="3519760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8A140C-AB1B-4B9B-800B-FAAAE3C1192C}" type="datetime1">
              <a:rPr lang="en-US" smtClean="0"/>
              <a:pPr/>
              <a:t>10/2/2017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Tree>
    <p:extLst>
      <p:ext uri="{BB962C8B-B14F-4D97-AF65-F5344CB8AC3E}">
        <p14:creationId xmlns:p14="http://schemas.microsoft.com/office/powerpoint/2010/main" xmlns="" val="117951028"/>
      </p:ext>
    </p:extLst>
  </p:cSld>
  <p:clrMapOvr>
    <a:masterClrMapping/>
  </p:clrMapOvr>
  <p:extLst>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DD3368-4A9A-419F-B1E2-63048FCD0C5D}" type="datetime1">
              <a:rPr lang="en-US" smtClean="0"/>
              <a:pPr/>
              <a:t>10/2/2017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Tree>
    <p:extLst>
      <p:ext uri="{BB962C8B-B14F-4D97-AF65-F5344CB8AC3E}">
        <p14:creationId xmlns:p14="http://schemas.microsoft.com/office/powerpoint/2010/main" xmlns="" val="2944343185"/>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B0DE7F-A1E6-486E-96E7-19507728411F}" type="datetime1">
              <a:rPr lang="en-US" smtClean="0"/>
              <a:pPr/>
              <a:t>10/2/2017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a:prstGeom prst="rect">
            <a:avLst/>
          </a:prstGeom>
        </p:spPr>
        <p:txBody>
          <a:bodyPr/>
          <a:lstStyle/>
          <a:p>
            <a:fld id="{23D41D0B-9B44-46F7-B2DD-A73A407D48DC}" type="slidenum">
              <a:rPr lang="en-US" smtClean="0"/>
              <a:pPr/>
              <a:t>‹#›</a:t>
            </a:fld>
            <a:endParaRPr lang="en-US" dirty="0"/>
          </a:p>
        </p:txBody>
      </p:sp>
    </p:spTree>
    <p:extLst>
      <p:ext uri="{BB962C8B-B14F-4D97-AF65-F5344CB8AC3E}">
        <p14:creationId xmlns:p14="http://schemas.microsoft.com/office/powerpoint/2010/main" xmlns="" val="4167317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EE01E5B3-99EC-4AA1-AC99-54CD46A6DA40}" type="datetime1">
              <a:rPr lang="en-US" smtClean="0"/>
              <a:pPr/>
              <a:t>10/2/2017</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xmlns="" val="1777343253"/>
      </p:ext>
    </p:extLst>
  </p:cSld>
  <p:clrMap bg1="lt1" tx1="dk1" bg2="lt2" tx2="dk2" accent1="accent1" accent2="accent2" accent3="accent3" accent4="accent4" accent5="accent5" accent6="accent6" hlink="hlink" folHlink="folHlink"/>
  <p:sldLayoutIdLst>
    <p:sldLayoutId id="2147484746" r:id="rId1"/>
    <p:sldLayoutId id="2147484747" r:id="rId2"/>
    <p:sldLayoutId id="2147484748" r:id="rId3"/>
    <p:sldLayoutId id="2147484749" r:id="rId4"/>
    <p:sldLayoutId id="2147484750" r:id="rId5"/>
    <p:sldLayoutId id="2147484751" r:id="rId6"/>
    <p:sldLayoutId id="2147484752" r:id="rId7"/>
    <p:sldLayoutId id="2147484753" r:id="rId8"/>
    <p:sldLayoutId id="2147484754" r:id="rId9"/>
    <p:sldLayoutId id="2147484755" r:id="rId10"/>
    <p:sldLayoutId id="2147484756" r:id="rId11"/>
    <p:sldLayoutId id="2147484757" r:id="rId12"/>
    <p:sldLayoutId id="2147484758" r:id="rId13"/>
    <p:sldLayoutId id="2147484759" r:id="rId14"/>
    <p:sldLayoutId id="2147484760" r:id="rId15"/>
    <p:sldLayoutId id="2147484761" r:id="rId16"/>
    <p:sldLayoutId id="2147484762" r:id="rId17"/>
    <p:sldLayoutId id="2147484763" r:id="rId18"/>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audio" Target="../media/audio31.wav"/><Relationship Id="rId4" Type="http://schemas.openxmlformats.org/officeDocument/2006/relationships/chart" Target="../charts/chart1.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3.wav"/><Relationship Id="rId1" Type="http://schemas.openxmlformats.org/officeDocument/2006/relationships/slideLayout" Target="../slideLayouts/slideLayout6.xml"/><Relationship Id="rId4" Type="http://schemas.openxmlformats.org/officeDocument/2006/relationships/audio" Target="../media/audio41.wav"/></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audio" Target="../media/audio5.wav"/><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0.png"/><Relationship Id="rId5" Type="http://schemas.openxmlformats.org/officeDocument/2006/relationships/package" Target="../embeddings/Microsoft_Office_Excel_2007_Workbook3.xlsx"/><Relationship Id="rId4" Type="http://schemas.openxmlformats.org/officeDocument/2006/relationships/audio" Target="../media/audio4.wav"/></Relationships>
</file>

<file path=ppt/slides/_rels/slide3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8.xml"/><Relationship Id="rId4" Type="http://schemas.openxmlformats.org/officeDocument/2006/relationships/image" Target="../media/image24.jpeg"/></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p:txBody>
          <a:bodyPr/>
          <a:lstStyle/>
          <a:p>
            <a:fld id="{23D41D0B-9B44-46F7-B2DD-A73A407D48DC}" type="slidenum">
              <a:rPr lang="en-US" smtClean="0"/>
              <a:pPr/>
              <a:t>1</a:t>
            </a:fld>
            <a:endParaRPr lang="en-US" dirty="0"/>
          </a:p>
        </p:txBody>
      </p:sp>
      <p:sp>
        <p:nvSpPr>
          <p:cNvPr id="2" name="Title 1"/>
          <p:cNvSpPr>
            <a:spLocks noGrp="1"/>
          </p:cNvSpPr>
          <p:nvPr>
            <p:ph type="ctrTitle" idx="4294967295"/>
          </p:nvPr>
        </p:nvSpPr>
        <p:spPr>
          <a:xfrm>
            <a:off x="76200" y="-390544"/>
            <a:ext cx="7904163" cy="474662"/>
          </a:xfrm>
        </p:spPr>
        <p:txBody>
          <a:bodyPr>
            <a:normAutofit fontScale="90000"/>
          </a:bodyPr>
          <a:lstStyle/>
          <a:p>
            <a:r>
              <a:rPr lang="en-US" b="1" dirty="0" smtClean="0">
                <a:solidFill>
                  <a:schemeClr val="tx1"/>
                </a:solidFill>
                <a:latin typeface="Teen Light" panose="02000400000000000000" pitchFamily="2" charset="0"/>
              </a:rPr>
              <a:t/>
            </a:r>
            <a:br>
              <a:rPr lang="en-US" b="1" dirty="0" smtClean="0">
                <a:solidFill>
                  <a:schemeClr val="tx1"/>
                </a:solidFill>
                <a:latin typeface="Teen Light" panose="02000400000000000000" pitchFamily="2" charset="0"/>
              </a:rPr>
            </a:br>
            <a:r>
              <a:rPr lang="en-US" sz="4000" b="1" dirty="0" smtClean="0">
                <a:solidFill>
                  <a:schemeClr val="tx1"/>
                </a:solidFill>
              </a:rPr>
              <a:t>Town of Yacolt</a:t>
            </a:r>
            <a:endParaRPr lang="en-US" sz="3100" b="1" dirty="0">
              <a:solidFill>
                <a:schemeClr val="tx1"/>
              </a:solidFill>
            </a:endParaRPr>
          </a:p>
        </p:txBody>
      </p:sp>
      <p:cxnSp>
        <p:nvCxnSpPr>
          <p:cNvPr id="4" name="Straight Connector 3"/>
          <p:cNvCxnSpPr/>
          <p:nvPr/>
        </p:nvCxnSpPr>
        <p:spPr>
          <a:xfrm>
            <a:off x="173620" y="762000"/>
            <a:ext cx="8686800" cy="0"/>
          </a:xfrm>
          <a:prstGeom prst="line">
            <a:avLst/>
          </a:prstGeom>
          <a:ln/>
        </p:spPr>
        <p:style>
          <a:lnRef idx="3">
            <a:schemeClr val="accent1"/>
          </a:lnRef>
          <a:fillRef idx="0">
            <a:schemeClr val="accent1"/>
          </a:fillRef>
          <a:effectRef idx="2">
            <a:schemeClr val="accent1"/>
          </a:effectRef>
          <a:fontRef idx="minor">
            <a:schemeClr val="tx1"/>
          </a:fontRef>
        </p:style>
      </p:cxnSp>
      <p:pic>
        <p:nvPicPr>
          <p:cNvPr id="7" name="Picture 6"/>
          <p:cNvPicPr>
            <a:picLocks noChangeAspect="1"/>
          </p:cNvPicPr>
          <p:nvPr/>
        </p:nvPicPr>
        <p:blipFill rotWithShape="1">
          <a:blip r:embed="rId3" cstate="print">
            <a:extLst>
              <a:ext uri="{28A0092B-C50C-407E-A947-70E740481C1C}">
                <a14:useLocalDpi xmlns:a14="http://schemas.microsoft.com/office/drawing/2010/main" xmlns="" val="0"/>
              </a:ext>
            </a:extLst>
          </a:blip>
          <a:srcRect r="20790"/>
          <a:stretch/>
        </p:blipFill>
        <p:spPr>
          <a:xfrm>
            <a:off x="304800" y="3039983"/>
            <a:ext cx="3517888" cy="2761753"/>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36062" y="1196085"/>
            <a:ext cx="3324358" cy="2212209"/>
          </a:xfrm>
          <a:prstGeom prst="rect">
            <a:avLst/>
          </a:prstGeom>
          <a:ln w="88900" cap="sq" cmpd="thickThin">
            <a:solidFill>
              <a:srgbClr val="000000"/>
            </a:solidFill>
            <a:prstDash val="solid"/>
            <a:miter lim="800000"/>
          </a:ln>
          <a:effectLst>
            <a:innerShdw blurRad="76200">
              <a:srgbClr val="000000"/>
            </a:innerShdw>
          </a:effectLst>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xmlns="" val="0"/>
              </a:ext>
            </a:extLst>
          </a:blip>
          <a:srcRect l="15925" r="17408" b="16667"/>
          <a:stretch/>
        </p:blipFill>
        <p:spPr>
          <a:xfrm>
            <a:off x="3261326" y="1670083"/>
            <a:ext cx="2931441" cy="4885735"/>
          </a:xfrm>
          <a:prstGeom prst="rect">
            <a:avLst/>
          </a:prstGeom>
          <a:ln w="88900" cap="sq" cmpd="thickThin">
            <a:solidFill>
              <a:srgbClr val="000000"/>
            </a:solidFill>
            <a:prstDash val="solid"/>
            <a:miter lim="800000"/>
          </a:ln>
          <a:effectLst>
            <a:innerShdw blurRad="76200">
              <a:srgbClr val="000000"/>
            </a:innerShdw>
          </a:effectLst>
        </p:spPr>
      </p:pic>
      <p:sp>
        <p:nvSpPr>
          <p:cNvPr id="11" name="TextBox 10"/>
          <p:cNvSpPr txBox="1"/>
          <p:nvPr/>
        </p:nvSpPr>
        <p:spPr>
          <a:xfrm>
            <a:off x="482205" y="1210633"/>
            <a:ext cx="2383420" cy="1477328"/>
          </a:xfrm>
          <a:prstGeom prst="rect">
            <a:avLst/>
          </a:prstGeom>
          <a:noFill/>
        </p:spPr>
        <p:txBody>
          <a:bodyPr wrap="square" rtlCol="0">
            <a:spAutoFit/>
          </a:bodyPr>
          <a:lstStyle/>
          <a:p>
            <a:pPr algn="ctr"/>
            <a:r>
              <a:rPr lang="en-US" sz="3000" dirty="0" smtClean="0">
                <a:solidFill>
                  <a:srgbClr val="C00000"/>
                </a:solidFill>
                <a:latin typeface="Century Gothic" panose="020B0502020202020204" pitchFamily="34" charset="0"/>
                <a:cs typeface="IrisUPC" panose="020B0604020202020204" pitchFamily="34" charset="-34"/>
              </a:rPr>
              <a:t>2018</a:t>
            </a:r>
          </a:p>
          <a:p>
            <a:pPr algn="ctr"/>
            <a:r>
              <a:rPr lang="en-US" sz="3000" dirty="0">
                <a:solidFill>
                  <a:srgbClr val="C00000"/>
                </a:solidFill>
                <a:latin typeface="Century Gothic" panose="020B0502020202020204" pitchFamily="34" charset="0"/>
                <a:cs typeface="IrisUPC" panose="020B0604020202020204" pitchFamily="34" charset="-34"/>
              </a:rPr>
              <a:t>Revenue </a:t>
            </a:r>
            <a:r>
              <a:rPr lang="en-US" sz="3000" dirty="0" smtClean="0">
                <a:solidFill>
                  <a:srgbClr val="C00000"/>
                </a:solidFill>
                <a:latin typeface="Century Gothic" panose="020B0502020202020204" pitchFamily="34" charset="0"/>
                <a:cs typeface="IrisUPC" panose="020B0604020202020204" pitchFamily="34" charset="-34"/>
              </a:rPr>
              <a:t>Resources</a:t>
            </a:r>
            <a:endParaRPr lang="en-US" sz="3000" dirty="0">
              <a:solidFill>
                <a:srgbClr val="C00000"/>
              </a:solidFill>
              <a:latin typeface="Century Gothic" panose="020B0502020202020204" pitchFamily="34" charset="0"/>
              <a:cs typeface="IrisUPC" panose="020B0604020202020204" pitchFamily="34" charset="-34"/>
            </a:endParaRPr>
          </a:p>
        </p:txBody>
      </p:sp>
      <p:sp>
        <p:nvSpPr>
          <p:cNvPr id="12" name="TextBox 11"/>
          <p:cNvSpPr txBox="1"/>
          <p:nvPr/>
        </p:nvSpPr>
        <p:spPr>
          <a:xfrm>
            <a:off x="6343676" y="4436901"/>
            <a:ext cx="2516744" cy="1938992"/>
          </a:xfrm>
          <a:prstGeom prst="rect">
            <a:avLst/>
          </a:prstGeom>
          <a:noFill/>
        </p:spPr>
        <p:txBody>
          <a:bodyPr wrap="square" rtlCol="0">
            <a:spAutoFit/>
          </a:bodyPr>
          <a:lstStyle/>
          <a:p>
            <a:pPr algn="ctr"/>
            <a:r>
              <a:rPr lang="en-US" sz="3000" dirty="0" smtClean="0">
                <a:solidFill>
                  <a:srgbClr val="C00000"/>
                </a:solidFill>
                <a:latin typeface="+mj-lt"/>
              </a:rPr>
              <a:t>Proposed Revenue </a:t>
            </a:r>
            <a:r>
              <a:rPr lang="en-US" sz="3000" dirty="0">
                <a:solidFill>
                  <a:srgbClr val="C00000"/>
                </a:solidFill>
                <a:latin typeface="+mj-lt"/>
              </a:rPr>
              <a:t>Budget</a:t>
            </a:r>
          </a:p>
          <a:p>
            <a:endParaRPr lang="en-US" sz="3000"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Property Tax Rates</a:t>
            </a:r>
            <a:endParaRPr lang="en-US" dirty="0"/>
          </a:p>
        </p:txBody>
      </p:sp>
      <p:sp>
        <p:nvSpPr>
          <p:cNvPr id="3" name="Content Placeholder 2"/>
          <p:cNvSpPr>
            <a:spLocks noGrp="1"/>
          </p:cNvSpPr>
          <p:nvPr>
            <p:ph idx="1"/>
          </p:nvPr>
        </p:nvSpPr>
        <p:spPr/>
        <p:txBody>
          <a:bodyPr/>
          <a:lstStyle/>
          <a:p>
            <a:endParaRPr lang="en-US" dirty="0" smtClean="0"/>
          </a:p>
          <a:p>
            <a:r>
              <a:rPr lang="en-US" sz="2000" dirty="0" smtClean="0"/>
              <a:t>Rates are expressed as $ of tax per 1,000 of AV (e.g., a rate of $9.54 per $1,000 of AV)</a:t>
            </a:r>
          </a:p>
          <a:p>
            <a:r>
              <a:rPr lang="en-US" sz="2000" dirty="0" smtClean="0"/>
              <a:t>.01 cents out of $1.00 is referred to as a “mill”, or thousandth part</a:t>
            </a:r>
          </a:p>
          <a:p>
            <a:r>
              <a:rPr lang="en-US" sz="2000" dirty="0" smtClean="0"/>
              <a:t>Thus, property tax rates historically were referred to as “millage”</a:t>
            </a:r>
          </a:p>
        </p:txBody>
      </p:sp>
      <p:sp>
        <p:nvSpPr>
          <p:cNvPr id="4" name="Slide Number Placeholder 3"/>
          <p:cNvSpPr>
            <a:spLocks noGrp="1"/>
          </p:cNvSpPr>
          <p:nvPr>
            <p:ph type="sldNum" sz="quarter" idx="12"/>
          </p:nvPr>
        </p:nvSpPr>
        <p:spPr/>
        <p:txBody>
          <a:bodyPr/>
          <a:lstStyle/>
          <a:p>
            <a:fld id="{23D41D0B-9B44-46F7-B2DD-A73A407D48DC}" type="slidenum">
              <a:rPr lang="en-US" smtClean="0"/>
              <a:pPr/>
              <a:t>10</a:t>
            </a:fld>
            <a:endParaRPr lang="en-US" dirty="0"/>
          </a:p>
        </p:txBody>
      </p:sp>
    </p:spTree>
    <p:extLst>
      <p:ext uri="{BB962C8B-B14F-4D97-AF65-F5344CB8AC3E}">
        <p14:creationId xmlns:p14="http://schemas.microsoft.com/office/powerpoint/2010/main" xmlns="" val="320334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Uniformity </a:t>
            </a:r>
            <a:endParaRPr lang="en-US" dirty="0"/>
          </a:p>
        </p:txBody>
      </p:sp>
      <p:sp>
        <p:nvSpPr>
          <p:cNvPr id="3" name="Content Placeholder 2"/>
          <p:cNvSpPr>
            <a:spLocks noGrp="1"/>
          </p:cNvSpPr>
          <p:nvPr>
            <p:ph idx="1"/>
          </p:nvPr>
        </p:nvSpPr>
        <p:spPr/>
        <p:txBody>
          <a:bodyPr>
            <a:normAutofit/>
          </a:bodyPr>
          <a:lstStyle/>
          <a:p>
            <a:r>
              <a:rPr lang="en-US" sz="2000" dirty="0" smtClean="0"/>
              <a:t>Many states, including Washington, require property taxes be imposed “uniformly”</a:t>
            </a:r>
          </a:p>
          <a:p>
            <a:r>
              <a:rPr lang="en-US" sz="2000" dirty="0" smtClean="0"/>
              <a:t>This has 2 consequences:</a:t>
            </a:r>
          </a:p>
          <a:p>
            <a:pPr>
              <a:buFont typeface="Arial" panose="020B0604020202020204" pitchFamily="34" charset="0"/>
              <a:buChar char="•"/>
            </a:pPr>
            <a:r>
              <a:rPr lang="en-US" sz="2000" dirty="0" smtClean="0">
                <a:solidFill>
                  <a:schemeClr val="accent1">
                    <a:lumMod val="60000"/>
                    <a:lumOff val="40000"/>
                  </a:schemeClr>
                </a:solidFill>
              </a:rPr>
              <a:t>Identical properties must have the same assessed value</a:t>
            </a:r>
          </a:p>
          <a:p>
            <a:pPr>
              <a:buFont typeface="Arial" panose="020B0604020202020204" pitchFamily="34" charset="0"/>
              <a:buChar char="•"/>
            </a:pPr>
            <a:r>
              <a:rPr lang="en-US" sz="2000" dirty="0" smtClean="0">
                <a:solidFill>
                  <a:schemeClr val="accent1">
                    <a:lumMod val="60000"/>
                    <a:lumOff val="40000"/>
                  </a:schemeClr>
                </a:solidFill>
              </a:rPr>
              <a:t>Tax rates imposed by each jurisdiction must be the same throughout its boundaries. </a:t>
            </a:r>
          </a:p>
          <a:p>
            <a:r>
              <a:rPr lang="en-US" sz="2000" dirty="0" smtClean="0">
                <a:solidFill>
                  <a:schemeClr val="tx1"/>
                </a:solidFill>
              </a:rPr>
              <a:t>In Washington, exceptions to uniformity require a Constitutional Amendment</a:t>
            </a:r>
            <a:endParaRPr lang="en-US" sz="2000" dirty="0">
              <a:solidFill>
                <a:schemeClr val="tx1"/>
              </a:solidFill>
            </a:endParaRPr>
          </a:p>
        </p:txBody>
      </p:sp>
      <p:sp>
        <p:nvSpPr>
          <p:cNvPr id="4" name="Slide Number Placeholder 3"/>
          <p:cNvSpPr>
            <a:spLocks noGrp="1"/>
          </p:cNvSpPr>
          <p:nvPr>
            <p:ph type="sldNum" sz="quarter" idx="12"/>
          </p:nvPr>
        </p:nvSpPr>
        <p:spPr/>
        <p:txBody>
          <a:bodyPr/>
          <a:lstStyle/>
          <a:p>
            <a:fld id="{23D41D0B-9B44-46F7-B2DD-A73A407D48DC}" type="slidenum">
              <a:rPr lang="en-US" smtClean="0"/>
              <a:pPr/>
              <a:t>11</a:t>
            </a:fld>
            <a:endParaRPr lang="en-US" dirty="0"/>
          </a:p>
        </p:txBody>
      </p:sp>
    </p:spTree>
    <p:extLst>
      <p:ext uri="{BB962C8B-B14F-4D97-AF65-F5344CB8AC3E}">
        <p14:creationId xmlns:p14="http://schemas.microsoft.com/office/powerpoint/2010/main" xmlns="" val="9614721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Basic Property Tax Calculations</a:t>
            </a:r>
            <a:endParaRPr lang="en-US" dirty="0"/>
          </a:p>
        </p:txBody>
      </p:sp>
      <p:sp>
        <p:nvSpPr>
          <p:cNvPr id="3" name="Content Placeholder 2"/>
          <p:cNvSpPr>
            <a:spLocks noGrp="1"/>
          </p:cNvSpPr>
          <p:nvPr>
            <p:ph idx="1"/>
          </p:nvPr>
        </p:nvSpPr>
        <p:spPr/>
        <p:txBody>
          <a:bodyPr/>
          <a:lstStyle/>
          <a:p>
            <a:r>
              <a:rPr lang="en-US" dirty="0" smtClean="0"/>
              <a:t>For a government: </a:t>
            </a:r>
          </a:p>
          <a:p>
            <a:pPr marL="0" indent="0">
              <a:buNone/>
            </a:pPr>
            <a:r>
              <a:rPr lang="en-US" dirty="0"/>
              <a:t>	</a:t>
            </a:r>
            <a:r>
              <a:rPr lang="en-US" dirty="0" smtClean="0"/>
              <a:t>Revenue = Tax Rate x AV within jurisdiction</a:t>
            </a:r>
          </a:p>
          <a:p>
            <a:pPr marL="0" indent="0">
              <a:buNone/>
            </a:pPr>
            <a:endParaRPr lang="en-US" dirty="0"/>
          </a:p>
          <a:p>
            <a:r>
              <a:rPr lang="en-US" dirty="0" smtClean="0"/>
              <a:t>For a property owner</a:t>
            </a:r>
          </a:p>
          <a:p>
            <a:pPr marL="0" indent="0">
              <a:buNone/>
            </a:pPr>
            <a:endParaRPr lang="en-US" dirty="0"/>
          </a:p>
          <a:p>
            <a:pPr marL="0" indent="0">
              <a:buNone/>
            </a:pPr>
            <a:r>
              <a:rPr lang="en-US" dirty="0" smtClean="0"/>
              <a:t>	Tax Bill = Combined Tax Rate x Property AV</a:t>
            </a:r>
          </a:p>
          <a:p>
            <a:pPr marL="0" indent="0">
              <a:buNone/>
            </a:pPr>
            <a:endParaRPr lang="en-US" dirty="0"/>
          </a:p>
          <a:p>
            <a:pPr marL="0" indent="0">
              <a:buNone/>
            </a:pPr>
            <a:r>
              <a:rPr lang="en-US" dirty="0" smtClean="0"/>
              <a:t>Actual calculations are more complex (refund levies, etc.) but the basic principal is unchanged.</a:t>
            </a:r>
            <a:endParaRPr lang="en-US" dirty="0"/>
          </a:p>
        </p:txBody>
      </p:sp>
      <p:sp>
        <p:nvSpPr>
          <p:cNvPr id="4" name="Slide Number Placeholder 3"/>
          <p:cNvSpPr>
            <a:spLocks noGrp="1"/>
          </p:cNvSpPr>
          <p:nvPr>
            <p:ph type="sldNum" sz="quarter" idx="12"/>
          </p:nvPr>
        </p:nvSpPr>
        <p:spPr/>
        <p:txBody>
          <a:bodyPr/>
          <a:lstStyle/>
          <a:p>
            <a:fld id="{23D41D0B-9B44-46F7-B2DD-A73A407D48DC}" type="slidenum">
              <a:rPr lang="en-US" smtClean="0"/>
              <a:pPr/>
              <a:t>12</a:t>
            </a:fld>
            <a:endParaRPr lang="en-US" dirty="0"/>
          </a:p>
        </p:txBody>
      </p:sp>
    </p:spTree>
    <p:extLst>
      <p:ext uri="{BB962C8B-B14F-4D97-AF65-F5344CB8AC3E}">
        <p14:creationId xmlns:p14="http://schemas.microsoft.com/office/powerpoint/2010/main" xmlns="" val="4073795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Property Tax Limitations: </a:t>
            </a:r>
            <a:br>
              <a:rPr lang="en-US" dirty="0" smtClean="0"/>
            </a:br>
            <a:r>
              <a:rPr lang="en-US" dirty="0" smtClean="0"/>
              <a:t>3 Types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Property Tax limits vary widely by state but fall into 3 broad categories: </a:t>
            </a:r>
          </a:p>
          <a:p>
            <a:pPr>
              <a:buFont typeface="Arial" panose="020B0604020202020204" pitchFamily="34" charset="0"/>
              <a:buChar char="•"/>
            </a:pPr>
            <a:r>
              <a:rPr lang="en-US" dirty="0" smtClean="0"/>
              <a:t>Limits on tax rates</a:t>
            </a:r>
          </a:p>
          <a:p>
            <a:pPr>
              <a:buFont typeface="Arial" panose="020B0604020202020204" pitchFamily="34" charset="0"/>
              <a:buChar char="•"/>
            </a:pPr>
            <a:r>
              <a:rPr lang="en-US" dirty="0" smtClean="0"/>
              <a:t>Limits on annual revenue growth</a:t>
            </a:r>
          </a:p>
          <a:p>
            <a:pPr>
              <a:buFont typeface="Arial" panose="020B0604020202020204" pitchFamily="34" charset="0"/>
              <a:buChar char="•"/>
            </a:pPr>
            <a:r>
              <a:rPr lang="en-US" dirty="0" smtClean="0"/>
              <a:t>Limits on the growth of assessed value or tax bills</a:t>
            </a:r>
          </a:p>
          <a:p>
            <a:pPr>
              <a:buFont typeface="Arial" panose="020B0604020202020204" pitchFamily="34" charset="0"/>
              <a:buChar char="•"/>
            </a:pPr>
            <a:endParaRPr lang="en-US" dirty="0"/>
          </a:p>
          <a:p>
            <a:pPr marL="0" indent="0">
              <a:buNone/>
            </a:pPr>
            <a:r>
              <a:rPr lang="en-US" dirty="0" smtClean="0"/>
              <a:t>Washington uses the first 2 types. The third type would violate uniformity. </a:t>
            </a:r>
            <a:endParaRPr lang="en-US" dirty="0"/>
          </a:p>
        </p:txBody>
      </p:sp>
      <p:sp>
        <p:nvSpPr>
          <p:cNvPr id="4" name="Slide Number Placeholder 3"/>
          <p:cNvSpPr>
            <a:spLocks noGrp="1"/>
          </p:cNvSpPr>
          <p:nvPr>
            <p:ph type="sldNum" sz="quarter" idx="12"/>
          </p:nvPr>
        </p:nvSpPr>
        <p:spPr/>
        <p:txBody>
          <a:bodyPr/>
          <a:lstStyle/>
          <a:p>
            <a:fld id="{23D41D0B-9B44-46F7-B2DD-A73A407D48DC}" type="slidenum">
              <a:rPr lang="en-US" smtClean="0"/>
              <a:pPr/>
              <a:t>13</a:t>
            </a:fld>
            <a:endParaRPr lang="en-US" dirty="0"/>
          </a:p>
        </p:txBody>
      </p:sp>
    </p:spTree>
    <p:extLst>
      <p:ext uri="{BB962C8B-B14F-4D97-AF65-F5344CB8AC3E}">
        <p14:creationId xmlns:p14="http://schemas.microsoft.com/office/powerpoint/2010/main" xmlns="" val="446000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Limits in Washington: Tax Rates</a:t>
            </a:r>
            <a:endParaRPr lang="en-US" dirty="0"/>
          </a:p>
        </p:txBody>
      </p:sp>
      <p:sp>
        <p:nvSpPr>
          <p:cNvPr id="3" name="Content Placeholder 2"/>
          <p:cNvSpPr>
            <a:spLocks noGrp="1"/>
          </p:cNvSpPr>
          <p:nvPr>
            <p:ph idx="1"/>
          </p:nvPr>
        </p:nvSpPr>
        <p:spPr/>
        <p:txBody>
          <a:bodyPr/>
          <a:lstStyle/>
          <a:p>
            <a:r>
              <a:rPr lang="en-US" dirty="0" smtClean="0"/>
              <a:t>Some tax rates are unlimited, typically ones that are approved by voters</a:t>
            </a:r>
          </a:p>
          <a:p>
            <a:r>
              <a:rPr lang="en-US" dirty="0" smtClean="0"/>
              <a:t>The maximum “regular” tax rate is 1% of “true and fair value” (Article 7, Section 2 of the Constitution) ~ note that this is not “assessed value” and does not apply to Port or PUD levies</a:t>
            </a:r>
          </a:p>
          <a:p>
            <a:r>
              <a:rPr lang="en-US" dirty="0" smtClean="0"/>
              <a:t>Most (but not all) local taxes are limited to a sum of $5.90 per $1,000 AV</a:t>
            </a:r>
          </a:p>
          <a:p>
            <a:r>
              <a:rPr lang="en-US" dirty="0" smtClean="0"/>
              <a:t>Each class jurisdiction has a maximum rate limit</a:t>
            </a:r>
            <a:endParaRPr lang="en-US" dirty="0"/>
          </a:p>
        </p:txBody>
      </p:sp>
      <p:sp>
        <p:nvSpPr>
          <p:cNvPr id="4" name="Slide Number Placeholder 3"/>
          <p:cNvSpPr>
            <a:spLocks noGrp="1"/>
          </p:cNvSpPr>
          <p:nvPr>
            <p:ph type="sldNum" sz="quarter" idx="12"/>
          </p:nvPr>
        </p:nvSpPr>
        <p:spPr/>
        <p:txBody>
          <a:bodyPr/>
          <a:lstStyle/>
          <a:p>
            <a:fld id="{23D41D0B-9B44-46F7-B2DD-A73A407D48DC}" type="slidenum">
              <a:rPr lang="en-US" smtClean="0"/>
              <a:pPr/>
              <a:t>14</a:t>
            </a:fld>
            <a:endParaRPr lang="en-US" dirty="0"/>
          </a:p>
        </p:txBody>
      </p:sp>
    </p:spTree>
    <p:extLst>
      <p:ext uri="{BB962C8B-B14F-4D97-AF65-F5344CB8AC3E}">
        <p14:creationId xmlns:p14="http://schemas.microsoft.com/office/powerpoint/2010/main" xmlns="" val="36489396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Limits in Washington: Jurisdictional Rates </a:t>
            </a:r>
            <a:endParaRPr lang="en-US" dirty="0"/>
          </a:p>
        </p:txBody>
      </p:sp>
      <p:sp>
        <p:nvSpPr>
          <p:cNvPr id="3" name="Content Placeholder 2"/>
          <p:cNvSpPr>
            <a:spLocks noGrp="1"/>
          </p:cNvSpPr>
          <p:nvPr>
            <p:ph idx="1"/>
          </p:nvPr>
        </p:nvSpPr>
        <p:spPr/>
        <p:txBody>
          <a:bodyPr>
            <a:normAutofit/>
          </a:bodyPr>
          <a:lstStyle/>
          <a:p>
            <a:pPr marL="0" indent="0">
              <a:buNone/>
            </a:pPr>
            <a:r>
              <a:rPr lang="en-US" dirty="0"/>
              <a:t>	</a:t>
            </a:r>
            <a:r>
              <a:rPr lang="en-US" sz="2000" dirty="0" smtClean="0"/>
              <a:t>State: $3.60</a:t>
            </a:r>
          </a:p>
          <a:p>
            <a:pPr marL="0" indent="0">
              <a:buNone/>
            </a:pPr>
            <a:r>
              <a:rPr lang="en-US" sz="2000" dirty="0"/>
              <a:t>	</a:t>
            </a:r>
            <a:r>
              <a:rPr lang="en-US" sz="2000" dirty="0" smtClean="0"/>
              <a:t>Counties: $1.80</a:t>
            </a:r>
          </a:p>
          <a:p>
            <a:pPr marL="0" indent="0">
              <a:buNone/>
            </a:pPr>
            <a:r>
              <a:rPr lang="en-US" sz="2000" dirty="0"/>
              <a:t>	</a:t>
            </a:r>
            <a:r>
              <a:rPr lang="en-US" sz="2000" dirty="0" smtClean="0"/>
              <a:t>Cities: up to $3.60, depending on functions</a:t>
            </a:r>
          </a:p>
          <a:p>
            <a:pPr marL="0" indent="0">
              <a:buNone/>
            </a:pPr>
            <a:r>
              <a:rPr lang="en-US" sz="2000" dirty="0"/>
              <a:t>	</a:t>
            </a:r>
            <a:r>
              <a:rPr lang="en-US" sz="2000" dirty="0" smtClean="0"/>
              <a:t>County Road Districts: $2.25</a:t>
            </a:r>
          </a:p>
          <a:p>
            <a:pPr marL="0" indent="0">
              <a:buNone/>
            </a:pPr>
            <a:r>
              <a:rPr lang="en-US" sz="2000" dirty="0"/>
              <a:t>	</a:t>
            </a:r>
            <a:r>
              <a:rPr lang="en-US" sz="2000" dirty="0" smtClean="0"/>
              <a:t>Library Districts: $0.50</a:t>
            </a:r>
          </a:p>
          <a:p>
            <a:pPr marL="0" indent="0">
              <a:buNone/>
            </a:pPr>
            <a:r>
              <a:rPr lang="en-US" sz="2000" dirty="0"/>
              <a:t>	</a:t>
            </a:r>
            <a:r>
              <a:rPr lang="en-US" sz="2000" dirty="0" smtClean="0"/>
              <a:t>Fire Districts: up to $1.50</a:t>
            </a:r>
          </a:p>
          <a:p>
            <a:pPr marL="0" indent="0">
              <a:buNone/>
            </a:pPr>
            <a:r>
              <a:rPr lang="en-US" sz="2000" dirty="0"/>
              <a:t>	</a:t>
            </a:r>
            <a:r>
              <a:rPr lang="en-US" sz="2000" dirty="0" smtClean="0"/>
              <a:t>And there are many others! </a:t>
            </a:r>
          </a:p>
          <a:p>
            <a:pPr marL="0" indent="0">
              <a:buNone/>
            </a:pPr>
            <a:r>
              <a:rPr lang="en-US" sz="2000" dirty="0" smtClean="0"/>
              <a:t>There are sometimes options to shift among limits (e.g., county regular levy and road district levy) </a:t>
            </a:r>
          </a:p>
        </p:txBody>
      </p:sp>
      <p:sp>
        <p:nvSpPr>
          <p:cNvPr id="4" name="Slide Number Placeholder 3"/>
          <p:cNvSpPr>
            <a:spLocks noGrp="1"/>
          </p:cNvSpPr>
          <p:nvPr>
            <p:ph type="sldNum" sz="quarter" idx="12"/>
          </p:nvPr>
        </p:nvSpPr>
        <p:spPr/>
        <p:txBody>
          <a:bodyPr/>
          <a:lstStyle/>
          <a:p>
            <a:fld id="{23D41D0B-9B44-46F7-B2DD-A73A407D48DC}" type="slidenum">
              <a:rPr lang="en-US" smtClean="0"/>
              <a:pPr/>
              <a:t>15</a:t>
            </a:fld>
            <a:endParaRPr lang="en-US" dirty="0"/>
          </a:p>
        </p:txBody>
      </p:sp>
    </p:spTree>
    <p:extLst>
      <p:ext uri="{BB962C8B-B14F-4D97-AF65-F5344CB8AC3E}">
        <p14:creationId xmlns:p14="http://schemas.microsoft.com/office/powerpoint/2010/main" xmlns="" val="31415360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When Rate Limits Are Exceeded</a:t>
            </a:r>
            <a:endParaRPr lang="en-US" dirty="0"/>
          </a:p>
        </p:txBody>
      </p:sp>
      <p:sp>
        <p:nvSpPr>
          <p:cNvPr id="3" name="Content Placeholder 2"/>
          <p:cNvSpPr>
            <a:spLocks noGrp="1"/>
          </p:cNvSpPr>
          <p:nvPr>
            <p:ph idx="1"/>
          </p:nvPr>
        </p:nvSpPr>
        <p:spPr/>
        <p:txBody>
          <a:bodyPr>
            <a:normAutofit/>
          </a:bodyPr>
          <a:lstStyle/>
          <a:p>
            <a:r>
              <a:rPr lang="en-US" sz="2000" dirty="0" smtClean="0"/>
              <a:t>It is possible for the combined levies of government to exceed either the 1% of $5.90 limit – this often occurs where there are many overlapping governments</a:t>
            </a:r>
          </a:p>
          <a:p>
            <a:r>
              <a:rPr lang="en-US" sz="2000" dirty="0" smtClean="0"/>
              <a:t>In that situation, “pro-rationing” occurs, in which certain governments lose their ability to levy some or all of their taxes. </a:t>
            </a:r>
          </a:p>
          <a:p>
            <a:r>
              <a:rPr lang="en-US" sz="2000" dirty="0" smtClean="0"/>
              <a:t>The order of “pro-rationing” is different for the 1% and $5.90 limits</a:t>
            </a:r>
            <a:endParaRPr lang="en-US" sz="2000" dirty="0"/>
          </a:p>
        </p:txBody>
      </p:sp>
      <p:sp>
        <p:nvSpPr>
          <p:cNvPr id="4" name="Slide Number Placeholder 3"/>
          <p:cNvSpPr>
            <a:spLocks noGrp="1"/>
          </p:cNvSpPr>
          <p:nvPr>
            <p:ph type="sldNum" sz="quarter" idx="12"/>
          </p:nvPr>
        </p:nvSpPr>
        <p:spPr/>
        <p:txBody>
          <a:bodyPr/>
          <a:lstStyle/>
          <a:p>
            <a:fld id="{23D41D0B-9B44-46F7-B2DD-A73A407D48DC}" type="slidenum">
              <a:rPr lang="en-US" smtClean="0"/>
              <a:pPr/>
              <a:t>16</a:t>
            </a:fld>
            <a:endParaRPr lang="en-US" dirty="0"/>
          </a:p>
        </p:txBody>
      </p:sp>
    </p:spTree>
    <p:extLst>
      <p:ext uri="{BB962C8B-B14F-4D97-AF65-F5344CB8AC3E}">
        <p14:creationId xmlns:p14="http://schemas.microsoft.com/office/powerpoint/2010/main" xmlns="" val="27545475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Interplay of Limits: Effects on Government</a:t>
            </a:r>
            <a:endParaRPr lang="en-US" dirty="0"/>
          </a:p>
        </p:txBody>
      </p:sp>
      <p:sp>
        <p:nvSpPr>
          <p:cNvPr id="3" name="Content Placeholder 2"/>
          <p:cNvSpPr>
            <a:spLocks noGrp="1"/>
          </p:cNvSpPr>
          <p:nvPr>
            <p:ph idx="1"/>
          </p:nvPr>
        </p:nvSpPr>
        <p:spPr/>
        <p:txBody>
          <a:bodyPr/>
          <a:lstStyle/>
          <a:p>
            <a:pPr marL="0" indent="0">
              <a:buNone/>
            </a:pPr>
            <a:r>
              <a:rPr lang="en-US" dirty="0" smtClean="0"/>
              <a:t>	</a:t>
            </a:r>
            <a:r>
              <a:rPr lang="en-US" sz="2000" dirty="0" smtClean="0"/>
              <a:t>Revenue = Tax Rate x AV within jurisdiction</a:t>
            </a:r>
          </a:p>
          <a:p>
            <a:pPr marL="0" indent="0">
              <a:buNone/>
            </a:pPr>
            <a:endParaRPr lang="en-US" sz="2000" dirty="0"/>
          </a:p>
          <a:p>
            <a:r>
              <a:rPr lang="en-US" sz="2000" dirty="0" smtClean="0"/>
              <a:t>Assume AV grows by 5%</a:t>
            </a:r>
          </a:p>
          <a:p>
            <a:r>
              <a:rPr lang="en-US" sz="2000" dirty="0" smtClean="0"/>
              <a:t>Revenue growth is limited to 1% plus assumed 1% for new construction</a:t>
            </a:r>
          </a:p>
          <a:p>
            <a:r>
              <a:rPr lang="en-US" sz="2000" dirty="0" smtClean="0"/>
              <a:t>The result is that the tax rate must be decreased by about 2.9% </a:t>
            </a:r>
            <a:endParaRPr lang="en-US" dirty="0"/>
          </a:p>
        </p:txBody>
      </p:sp>
      <p:sp>
        <p:nvSpPr>
          <p:cNvPr id="4" name="Slide Number Placeholder 3"/>
          <p:cNvSpPr>
            <a:spLocks noGrp="1"/>
          </p:cNvSpPr>
          <p:nvPr>
            <p:ph type="sldNum" sz="quarter" idx="12"/>
          </p:nvPr>
        </p:nvSpPr>
        <p:spPr/>
        <p:txBody>
          <a:bodyPr/>
          <a:lstStyle/>
          <a:p>
            <a:fld id="{23D41D0B-9B44-46F7-B2DD-A73A407D48DC}" type="slidenum">
              <a:rPr lang="en-US" smtClean="0"/>
              <a:pPr/>
              <a:t>17</a:t>
            </a:fld>
            <a:endParaRPr lang="en-US" dirty="0"/>
          </a:p>
        </p:txBody>
      </p:sp>
    </p:spTree>
    <p:extLst>
      <p:ext uri="{BB962C8B-B14F-4D97-AF65-F5344CB8AC3E}">
        <p14:creationId xmlns:p14="http://schemas.microsoft.com/office/powerpoint/2010/main" xmlns="" val="13742637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Interplay of Limits: Effect on Property Owner</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	</a:t>
            </a:r>
            <a:r>
              <a:rPr lang="en-US" sz="2000" dirty="0" smtClean="0"/>
              <a:t>Tax Bill = Combined Tax Rate x Property AV</a:t>
            </a:r>
          </a:p>
          <a:p>
            <a:endParaRPr lang="en-US" sz="2000" dirty="0"/>
          </a:p>
          <a:p>
            <a:r>
              <a:rPr lang="en-US" sz="2000" dirty="0" smtClean="0"/>
              <a:t>Assume AV grows by 5%</a:t>
            </a:r>
          </a:p>
          <a:p>
            <a:r>
              <a:rPr lang="en-US" sz="2000" dirty="0" smtClean="0"/>
              <a:t>Assume combined tax rate goes down by 2.9%   (from prior example) </a:t>
            </a:r>
          </a:p>
          <a:p>
            <a:r>
              <a:rPr lang="en-US" sz="2000" dirty="0" smtClean="0"/>
              <a:t>The result is that the tax bill goes up by 2%</a:t>
            </a:r>
          </a:p>
          <a:p>
            <a:r>
              <a:rPr lang="en-US" sz="2000" dirty="0" smtClean="0"/>
              <a:t>Note that if the value of a particular property goes up faster than the average, the property tax bill can grow significantly despite the limits. </a:t>
            </a:r>
            <a:endParaRPr lang="en-US" sz="2000" dirty="0"/>
          </a:p>
        </p:txBody>
      </p:sp>
      <p:sp>
        <p:nvSpPr>
          <p:cNvPr id="4" name="Slide Number Placeholder 3"/>
          <p:cNvSpPr>
            <a:spLocks noGrp="1"/>
          </p:cNvSpPr>
          <p:nvPr>
            <p:ph type="sldNum" sz="quarter" idx="12"/>
          </p:nvPr>
        </p:nvSpPr>
        <p:spPr/>
        <p:txBody>
          <a:bodyPr/>
          <a:lstStyle/>
          <a:p>
            <a:fld id="{23D41D0B-9B44-46F7-B2DD-A73A407D48DC}" type="slidenum">
              <a:rPr lang="en-US" smtClean="0"/>
              <a:pPr/>
              <a:t>18</a:t>
            </a:fld>
            <a:endParaRPr lang="en-US" dirty="0"/>
          </a:p>
        </p:txBody>
      </p:sp>
    </p:spTree>
    <p:extLst>
      <p:ext uri="{BB962C8B-B14F-4D97-AF65-F5344CB8AC3E}">
        <p14:creationId xmlns:p14="http://schemas.microsoft.com/office/powerpoint/2010/main" xmlns="" val="35973709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Exceptions to Limits</a:t>
            </a:r>
            <a:br>
              <a:rPr lang="en-US" dirty="0" smtClean="0"/>
            </a:br>
            <a:r>
              <a:rPr lang="en-US" sz="3200" dirty="0" smtClean="0"/>
              <a:t>(You knew there had to be some) </a:t>
            </a:r>
            <a:endParaRPr lang="en-US" dirty="0"/>
          </a:p>
        </p:txBody>
      </p:sp>
      <p:sp>
        <p:nvSpPr>
          <p:cNvPr id="3" name="Content Placeholder 2"/>
          <p:cNvSpPr>
            <a:spLocks noGrp="1"/>
          </p:cNvSpPr>
          <p:nvPr>
            <p:ph idx="1"/>
          </p:nvPr>
        </p:nvSpPr>
        <p:spPr/>
        <p:txBody>
          <a:bodyPr>
            <a:normAutofit/>
          </a:bodyPr>
          <a:lstStyle/>
          <a:p>
            <a:r>
              <a:rPr lang="en-US" sz="2000" dirty="0" smtClean="0"/>
              <a:t>Excess levies for capital (debt service on bonds) requires 60% “yes” vote and turnout requirement</a:t>
            </a:r>
          </a:p>
          <a:p>
            <a:r>
              <a:rPr lang="en-US" sz="2000" dirty="0" smtClean="0"/>
              <a:t>One year excess levies for any purpose: requires 60% “yes” vote and turnout requirement</a:t>
            </a:r>
          </a:p>
          <a:p>
            <a:r>
              <a:rPr lang="en-US" sz="2000" dirty="0" smtClean="0"/>
              <a:t>Local school levies: requires a 50% “yes” vote </a:t>
            </a:r>
          </a:p>
          <a:p>
            <a:r>
              <a:rPr lang="en-US" sz="2000" dirty="0" smtClean="0"/>
              <a:t>Levy lid lifts: raise the 1% revenue growth limit but the jurisdiction’s rate limit; requires a 50% “yes” vote </a:t>
            </a:r>
          </a:p>
        </p:txBody>
      </p:sp>
      <p:sp>
        <p:nvSpPr>
          <p:cNvPr id="4" name="Slide Number Placeholder 3"/>
          <p:cNvSpPr>
            <a:spLocks noGrp="1"/>
          </p:cNvSpPr>
          <p:nvPr>
            <p:ph type="sldNum" sz="quarter" idx="12"/>
          </p:nvPr>
        </p:nvSpPr>
        <p:spPr/>
        <p:txBody>
          <a:bodyPr/>
          <a:lstStyle/>
          <a:p>
            <a:fld id="{23D41D0B-9B44-46F7-B2DD-A73A407D48DC}" type="slidenum">
              <a:rPr lang="en-US" smtClean="0"/>
              <a:pPr/>
              <a:t>19</a:t>
            </a:fld>
            <a:endParaRPr lang="en-US" dirty="0"/>
          </a:p>
        </p:txBody>
      </p:sp>
    </p:spTree>
    <p:extLst>
      <p:ext uri="{BB962C8B-B14F-4D97-AF65-F5344CB8AC3E}">
        <p14:creationId xmlns:p14="http://schemas.microsoft.com/office/powerpoint/2010/main" xmlns="" val="665900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80960" cy="1371600"/>
          </a:xfrm>
        </p:spPr>
        <p:txBody>
          <a:bodyPr>
            <a:normAutofit/>
          </a:bodyPr>
          <a:lstStyle/>
          <a:p>
            <a:r>
              <a:rPr lang="en-US" sz="2800" dirty="0" smtClean="0">
                <a:solidFill>
                  <a:srgbClr val="C00000"/>
                </a:solidFill>
              </a:rPr>
              <a:t>Fiscal Awareness</a:t>
            </a:r>
            <a:endParaRPr lang="en-US" sz="2800" dirty="0">
              <a:solidFill>
                <a:srgbClr val="C00000"/>
              </a:solidFill>
            </a:endParaRPr>
          </a:p>
        </p:txBody>
      </p:sp>
      <p:sp>
        <p:nvSpPr>
          <p:cNvPr id="3" name="Content Placeholder 2"/>
          <p:cNvSpPr>
            <a:spLocks noGrp="1"/>
          </p:cNvSpPr>
          <p:nvPr>
            <p:ph idx="1"/>
          </p:nvPr>
        </p:nvSpPr>
        <p:spPr>
          <a:xfrm>
            <a:off x="544994" y="1295400"/>
            <a:ext cx="7680960" cy="3124200"/>
          </a:xfrm>
          <a:solidFill>
            <a:srgbClr val="F2F0EA"/>
          </a:solidFill>
        </p:spPr>
        <p:txBody>
          <a:bodyPr>
            <a:normAutofit/>
          </a:bodyPr>
          <a:lstStyle/>
          <a:p>
            <a:pPr marL="0" indent="0">
              <a:buNone/>
            </a:pPr>
            <a:endParaRPr lang="en-US" dirty="0" smtClean="0"/>
          </a:p>
          <a:p>
            <a:pPr marL="0" indent="0">
              <a:buNone/>
            </a:pPr>
            <a:r>
              <a:rPr lang="en-US" sz="1900" dirty="0" smtClean="0"/>
              <a:t>Smaller municipalities like us, need to focus on revenue as a priority, revenues are the core of our existence; expenditures are under direct control of department heads and can be managed more effectively.  Decisions from elected officials are transmitted directly to the authorizing staff members. </a:t>
            </a:r>
          </a:p>
          <a:p>
            <a:pPr marL="0" indent="0">
              <a:buNone/>
            </a:pPr>
            <a:endParaRPr lang="en-US" sz="800" dirty="0"/>
          </a:p>
          <a:p>
            <a:pPr marL="0" indent="0">
              <a:buNone/>
            </a:pPr>
            <a:r>
              <a:rPr lang="en-US" sz="1900" dirty="0" smtClean="0"/>
              <a:t>Elected officials understanding of the processes help manage resources and the emphases on the importance of revenue.</a:t>
            </a:r>
            <a:endParaRPr lang="en-US" sz="1900" dirty="0"/>
          </a:p>
          <a:p>
            <a:pPr marL="0" indent="0">
              <a:buNone/>
            </a:pPr>
            <a:endParaRPr lang="en-US" dirty="0"/>
          </a:p>
        </p:txBody>
      </p:sp>
      <p:sp>
        <p:nvSpPr>
          <p:cNvPr id="5" name="Slide Number Placeholder 4"/>
          <p:cNvSpPr>
            <a:spLocks noGrp="1"/>
          </p:cNvSpPr>
          <p:nvPr>
            <p:ph type="sldNum" sz="quarter" idx="12"/>
          </p:nvPr>
        </p:nvSpPr>
        <p:spPr/>
        <p:txBody>
          <a:bodyPr/>
          <a:lstStyle/>
          <a:p>
            <a:fld id="{23D41D0B-9B44-46F7-B2DD-A73A407D48DC}" type="slidenum">
              <a:rPr lang="en-US" smtClean="0"/>
              <a:pPr/>
              <a:t>2</a:t>
            </a:fld>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l="12821" t="4209" r="15385" b="26317"/>
          <a:stretch/>
        </p:blipFill>
        <p:spPr>
          <a:xfrm>
            <a:off x="4857355" y="4343400"/>
            <a:ext cx="3713942" cy="2188573"/>
          </a:xfrm>
          <a:prstGeom prst="rect">
            <a:avLst/>
          </a:prstGeom>
          <a:ln>
            <a:noFill/>
          </a:ln>
          <a:effectLst>
            <a:softEdge rad="112500"/>
          </a:effectLst>
        </p:spPr>
      </p:pic>
    </p:spTree>
    <p:extLst>
      <p:ext uri="{BB962C8B-B14F-4D97-AF65-F5344CB8AC3E}">
        <p14:creationId xmlns:p14="http://schemas.microsoft.com/office/powerpoint/2010/main" xmlns="" val="367695339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New State Property Tax for Education</a:t>
            </a:r>
            <a:endParaRPr lang="en-US" dirty="0"/>
          </a:p>
        </p:txBody>
      </p:sp>
      <p:sp>
        <p:nvSpPr>
          <p:cNvPr id="3" name="Content Placeholder 2"/>
          <p:cNvSpPr>
            <a:spLocks noGrp="1"/>
          </p:cNvSpPr>
          <p:nvPr>
            <p:ph idx="1"/>
          </p:nvPr>
        </p:nvSpPr>
        <p:spPr/>
        <p:txBody>
          <a:bodyPr>
            <a:normAutofit lnSpcReduction="10000"/>
          </a:bodyPr>
          <a:lstStyle/>
          <a:p>
            <a:r>
              <a:rPr lang="en-US" sz="2000" dirty="0" smtClean="0"/>
              <a:t>The State’s response to the Mc Cleary case          (inadequate K-12 funding) included a new statewide property tax to replace most of the local levies</a:t>
            </a:r>
          </a:p>
          <a:p>
            <a:r>
              <a:rPr lang="en-US" sz="2000" dirty="0" smtClean="0"/>
              <a:t>The effect is to shift taxes from areas with low AV (such as rural areas) to areas with high AV (Seattle, Bellevue, San Juan Islands, etc.) </a:t>
            </a:r>
          </a:p>
          <a:p>
            <a:r>
              <a:rPr lang="en-US" sz="2000" dirty="0" smtClean="0"/>
              <a:t>School-related property taxes will go up everywhere in 2018 due to the overlap of the new state and existing local levies</a:t>
            </a:r>
          </a:p>
          <a:p>
            <a:r>
              <a:rPr lang="en-US" sz="2000" dirty="0" smtClean="0"/>
              <a:t>After that, taxes go down in some areas and up in others. </a:t>
            </a:r>
            <a:endParaRPr lang="en-US" sz="2000" dirty="0"/>
          </a:p>
        </p:txBody>
      </p:sp>
      <p:sp>
        <p:nvSpPr>
          <p:cNvPr id="4" name="Slide Number Placeholder 3"/>
          <p:cNvSpPr>
            <a:spLocks noGrp="1"/>
          </p:cNvSpPr>
          <p:nvPr>
            <p:ph type="sldNum" sz="quarter" idx="12"/>
          </p:nvPr>
        </p:nvSpPr>
        <p:spPr/>
        <p:txBody>
          <a:bodyPr/>
          <a:lstStyle/>
          <a:p>
            <a:fld id="{23D41D0B-9B44-46F7-B2DD-A73A407D48DC}" type="slidenum">
              <a:rPr lang="en-US" smtClean="0"/>
              <a:pPr/>
              <a:t>20</a:t>
            </a:fld>
            <a:endParaRPr lang="en-US" dirty="0"/>
          </a:p>
        </p:txBody>
      </p:sp>
    </p:spTree>
    <p:extLst>
      <p:ext uri="{BB962C8B-B14F-4D97-AF65-F5344CB8AC3E}">
        <p14:creationId xmlns:p14="http://schemas.microsoft.com/office/powerpoint/2010/main" xmlns="" val="4623302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680960" cy="1371600"/>
          </a:xfrm>
        </p:spPr>
        <p:txBody>
          <a:bodyPr>
            <a:normAutofit/>
          </a:bodyPr>
          <a:lstStyle/>
          <a:p>
            <a:r>
              <a:rPr lang="en-US" sz="2800" dirty="0" smtClean="0">
                <a:solidFill>
                  <a:srgbClr val="C00000"/>
                </a:solidFill>
              </a:rPr>
              <a:t>Property Taxes &amp; Yacolt</a:t>
            </a:r>
            <a:endParaRPr lang="en-US" sz="2800" dirty="0">
              <a:solidFill>
                <a:srgbClr val="C00000"/>
              </a:solidFill>
            </a:endParaRPr>
          </a:p>
        </p:txBody>
      </p:sp>
      <p:sp>
        <p:nvSpPr>
          <p:cNvPr id="3" name="Content Placeholder 2"/>
          <p:cNvSpPr>
            <a:spLocks noGrp="1"/>
          </p:cNvSpPr>
          <p:nvPr>
            <p:ph idx="1"/>
          </p:nvPr>
        </p:nvSpPr>
        <p:spPr>
          <a:xfrm>
            <a:off x="381000" y="1264920"/>
            <a:ext cx="8229600" cy="5181600"/>
          </a:xfrm>
        </p:spPr>
        <p:txBody>
          <a:bodyPr>
            <a:normAutofit lnSpcReduction="10000"/>
          </a:bodyPr>
          <a:lstStyle/>
          <a:p>
            <a:pPr marL="454025" indent="-285750">
              <a:lnSpc>
                <a:spcPct val="110000"/>
              </a:lnSpc>
              <a:buFont typeface="Arial" panose="020B0604020202020204" pitchFamily="34" charset="0"/>
              <a:buChar char="•"/>
            </a:pPr>
            <a:endParaRPr lang="en-US" dirty="0" smtClean="0"/>
          </a:p>
          <a:p>
            <a:pPr marL="454025" indent="-285750">
              <a:lnSpc>
                <a:spcPct val="110000"/>
              </a:lnSpc>
              <a:buFont typeface="Arial" panose="020B0604020202020204" pitchFamily="34" charset="0"/>
              <a:buChar char="•"/>
            </a:pPr>
            <a:endParaRPr lang="en-US" dirty="0"/>
          </a:p>
          <a:p>
            <a:pPr marL="454025" indent="-285750">
              <a:lnSpc>
                <a:spcPct val="110000"/>
              </a:lnSpc>
              <a:buFont typeface="Arial" panose="020B0604020202020204" pitchFamily="34" charset="0"/>
              <a:buChar char="•"/>
            </a:pPr>
            <a:r>
              <a:rPr lang="en-US" dirty="0" smtClean="0"/>
              <a:t>Home values are rising.</a:t>
            </a:r>
          </a:p>
          <a:p>
            <a:pPr marL="454025" indent="-285750">
              <a:lnSpc>
                <a:spcPct val="110000"/>
              </a:lnSpc>
              <a:buFont typeface="Arial" panose="020B0604020202020204" pitchFamily="34" charset="0"/>
              <a:buChar char="•"/>
            </a:pPr>
            <a:r>
              <a:rPr lang="en-US" dirty="0" smtClean="0"/>
              <a:t>There are more single family homes being built</a:t>
            </a:r>
          </a:p>
          <a:p>
            <a:pPr marL="454025" indent="-285750">
              <a:lnSpc>
                <a:spcPct val="110000"/>
              </a:lnSpc>
              <a:buFont typeface="Arial" panose="020B0604020202020204" pitchFamily="34" charset="0"/>
              <a:buChar char="•"/>
            </a:pPr>
            <a:r>
              <a:rPr lang="en-US" dirty="0" smtClean="0"/>
              <a:t>New Construction from 2017 </a:t>
            </a:r>
          </a:p>
          <a:p>
            <a:pPr marL="454025" indent="-285750">
              <a:lnSpc>
                <a:spcPct val="110000"/>
              </a:lnSpc>
              <a:buFont typeface="Arial" panose="020B0604020202020204" pitchFamily="34" charset="0"/>
              <a:buChar char="•"/>
            </a:pPr>
            <a:r>
              <a:rPr lang="en-US" dirty="0" smtClean="0"/>
              <a:t>New Commercial Building proposed “ Old Mercantile” </a:t>
            </a:r>
          </a:p>
          <a:p>
            <a:pPr marL="454025" indent="-285750">
              <a:lnSpc>
                <a:spcPct val="110000"/>
              </a:lnSpc>
              <a:buFont typeface="Arial" panose="020B0604020202020204" pitchFamily="34" charset="0"/>
              <a:buChar char="•"/>
            </a:pPr>
            <a:r>
              <a:rPr lang="en-US" dirty="0" smtClean="0"/>
              <a:t>Banked property tax capacities are reached and no longer available to assist in the growth recovery of the recession and in most if not all of the surrounding districts that effect Yacolt. </a:t>
            </a:r>
          </a:p>
          <a:p>
            <a:pPr marL="454025" indent="-285750">
              <a:lnSpc>
                <a:spcPct val="110000"/>
              </a:lnSpc>
              <a:buFont typeface="Arial" panose="020B0604020202020204" pitchFamily="34" charset="0"/>
              <a:buChar char="•"/>
            </a:pPr>
            <a:endParaRPr lang="en-US" dirty="0" smtClean="0"/>
          </a:p>
          <a:p>
            <a:pPr marL="182563" indent="-14288">
              <a:lnSpc>
                <a:spcPct val="150000"/>
              </a:lnSpc>
              <a:buNone/>
            </a:pPr>
            <a:r>
              <a:rPr lang="en-US" dirty="0" smtClean="0"/>
              <a:t>The formula for calculating the [total levy dollar amount] for districts is changing and they are hitting their rate limits.  Additionally, there are still limits on the growth of the [total levy dollar amounts].  </a:t>
            </a:r>
            <a:endParaRPr lang="en-US" dirty="0"/>
          </a:p>
        </p:txBody>
      </p:sp>
      <p:sp>
        <p:nvSpPr>
          <p:cNvPr id="5" name="Slide Number Placeholder 4"/>
          <p:cNvSpPr>
            <a:spLocks noGrp="1"/>
          </p:cNvSpPr>
          <p:nvPr>
            <p:ph type="sldNum" sz="quarter" idx="12"/>
          </p:nvPr>
        </p:nvSpPr>
        <p:spPr/>
        <p:txBody>
          <a:bodyPr/>
          <a:lstStyle/>
          <a:p>
            <a:fld id="{23D41D0B-9B44-46F7-B2DD-A73A407D48DC}" type="slidenum">
              <a:rPr lang="en-US" smtClean="0"/>
              <a:pPr/>
              <a:t>21</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72200" y="342048"/>
            <a:ext cx="2470484" cy="1845744"/>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7680960" cy="1143000"/>
          </a:xfrm>
        </p:spPr>
        <p:txBody>
          <a:bodyPr>
            <a:normAutofit/>
          </a:bodyPr>
          <a:lstStyle/>
          <a:p>
            <a:r>
              <a:rPr lang="en-US" sz="2800" dirty="0" smtClean="0">
                <a:solidFill>
                  <a:srgbClr val="C00000"/>
                </a:solidFill>
              </a:rPr>
              <a:t>Property Tax Revenue</a:t>
            </a:r>
            <a:endParaRPr lang="en-US" sz="2800" dirty="0">
              <a:solidFill>
                <a:srgbClr val="C00000"/>
              </a:solidFill>
            </a:endParaRPr>
          </a:p>
        </p:txBody>
      </p:sp>
      <p:sp>
        <p:nvSpPr>
          <p:cNvPr id="3" name="Content Placeholder 2"/>
          <p:cNvSpPr>
            <a:spLocks noGrp="1"/>
          </p:cNvSpPr>
          <p:nvPr>
            <p:ph idx="1"/>
          </p:nvPr>
        </p:nvSpPr>
        <p:spPr>
          <a:xfrm>
            <a:off x="533400" y="1500021"/>
            <a:ext cx="7680960" cy="5257800"/>
          </a:xfrm>
        </p:spPr>
        <p:txBody>
          <a:bodyPr>
            <a:normAutofit fontScale="55000" lnSpcReduction="20000"/>
          </a:bodyPr>
          <a:lstStyle/>
          <a:p>
            <a:r>
              <a:rPr lang="en-US" sz="2700" dirty="0" smtClean="0"/>
              <a:t>Property taxes are the single most valuable resource for the town. </a:t>
            </a:r>
          </a:p>
          <a:p>
            <a:endParaRPr lang="en-US" sz="1500" dirty="0"/>
          </a:p>
          <a:p>
            <a:pPr>
              <a:lnSpc>
                <a:spcPct val="120000"/>
              </a:lnSpc>
            </a:pPr>
            <a:r>
              <a:rPr lang="en-US" sz="2700" dirty="0" smtClean="0"/>
              <a:t>With out property tax revenue Yacolt would cease to exist as a Town. </a:t>
            </a:r>
          </a:p>
          <a:p>
            <a:pPr marL="0" indent="0">
              <a:lnSpc>
                <a:spcPct val="120000"/>
              </a:lnSpc>
              <a:buNone/>
            </a:pPr>
            <a:endParaRPr lang="en-US" sz="1500" dirty="0" smtClean="0"/>
          </a:p>
          <a:p>
            <a:pPr>
              <a:lnSpc>
                <a:spcPct val="120000"/>
              </a:lnSpc>
            </a:pPr>
            <a:r>
              <a:rPr lang="en-US" sz="2700" dirty="0" smtClean="0"/>
              <a:t>This revenue type is the only source that is guaranteed to be a steady source of funding.</a:t>
            </a:r>
          </a:p>
          <a:p>
            <a:pPr marL="0" indent="0">
              <a:lnSpc>
                <a:spcPct val="120000"/>
              </a:lnSpc>
              <a:buNone/>
            </a:pPr>
            <a:endParaRPr lang="en-US" sz="1500" dirty="0"/>
          </a:p>
          <a:p>
            <a:pPr>
              <a:lnSpc>
                <a:spcPct val="120000"/>
              </a:lnSpc>
            </a:pPr>
            <a:r>
              <a:rPr lang="en-US" sz="2700" dirty="0"/>
              <a:t>1/3 of the property tax dollars that are allocated to the town are placed in the General Fund or General Operating </a:t>
            </a:r>
            <a:r>
              <a:rPr lang="en-US" sz="2700" dirty="0" smtClean="0"/>
              <a:t>Fund.</a:t>
            </a:r>
            <a:endParaRPr lang="en-US" sz="2700" dirty="0"/>
          </a:p>
          <a:p>
            <a:pPr>
              <a:lnSpc>
                <a:spcPct val="120000"/>
              </a:lnSpc>
            </a:pPr>
            <a:endParaRPr lang="en-US" sz="1500" dirty="0"/>
          </a:p>
          <a:p>
            <a:pPr>
              <a:lnSpc>
                <a:spcPct val="120000"/>
              </a:lnSpc>
            </a:pPr>
            <a:r>
              <a:rPr lang="en-US" sz="2700" dirty="0"/>
              <a:t>2/3 of the property tax dollars that are allocated to the town are placed in the Street </a:t>
            </a:r>
            <a:r>
              <a:rPr lang="en-US" sz="2700" dirty="0" smtClean="0"/>
              <a:t>Fund.</a:t>
            </a:r>
            <a:endParaRPr lang="en-US" sz="2700" dirty="0"/>
          </a:p>
          <a:p>
            <a:pPr marL="0" indent="0">
              <a:lnSpc>
                <a:spcPct val="120000"/>
              </a:lnSpc>
              <a:buNone/>
            </a:pPr>
            <a:endParaRPr lang="en-US" sz="1500" dirty="0"/>
          </a:p>
          <a:p>
            <a:pPr>
              <a:lnSpc>
                <a:spcPct val="120000"/>
              </a:lnSpc>
            </a:pPr>
            <a:r>
              <a:rPr lang="en-US" sz="2700" dirty="0"/>
              <a:t>Each year municipalities, fire districts, are allowed to increase property tax  levy by 1% without a vote of the people. </a:t>
            </a:r>
          </a:p>
          <a:p>
            <a:endParaRPr lang="en-US" dirty="0" smtClean="0"/>
          </a:p>
          <a:p>
            <a:pPr>
              <a:buNone/>
            </a:pPr>
            <a:r>
              <a:rPr lang="en-US" dirty="0"/>
              <a:t> </a:t>
            </a:r>
            <a:r>
              <a:rPr lang="en-US" dirty="0" smtClean="0"/>
              <a:t>   </a:t>
            </a:r>
            <a:endParaRPr lang="en-US" dirty="0"/>
          </a:p>
        </p:txBody>
      </p:sp>
      <p:sp>
        <p:nvSpPr>
          <p:cNvPr id="5" name="Slide Number Placeholder 4"/>
          <p:cNvSpPr>
            <a:spLocks noGrp="1"/>
          </p:cNvSpPr>
          <p:nvPr>
            <p:ph type="sldNum" sz="quarter" idx="12"/>
          </p:nvPr>
        </p:nvSpPr>
        <p:spPr/>
        <p:txBody>
          <a:bodyPr/>
          <a:lstStyle/>
          <a:p>
            <a:fld id="{23D41D0B-9B44-46F7-B2DD-A73A407D48DC}" type="slidenum">
              <a:rPr lang="en-US" smtClean="0"/>
              <a:pPr/>
              <a:t>22</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p:sndAc>
          <p:stSnd>
            <p:snd r:embed="rId3" name="drumroll.wav"/>
          </p:stSnd>
        </p:sndAc>
      </p:transition>
    </mc:Choice>
    <mc:Fallback>
      <p:transition spd="slow">
        <p:sndAc>
          <p:stSnd>
            <p:snd r:embed="rId2" name="drumroll.wav"/>
          </p:stSnd>
        </p:sndAc>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457200"/>
            <a:ext cx="8610600" cy="1371600"/>
          </a:xfrm>
        </p:spPr>
        <p:txBody>
          <a:bodyPr>
            <a:normAutofit/>
          </a:bodyPr>
          <a:lstStyle/>
          <a:p>
            <a:r>
              <a:rPr lang="en-US" sz="2800" dirty="0" smtClean="0">
                <a:solidFill>
                  <a:srgbClr val="C00000"/>
                </a:solidFill>
              </a:rPr>
              <a:t>Does The Town Keep </a:t>
            </a:r>
            <a:r>
              <a:rPr lang="en-US" sz="2800" dirty="0">
                <a:solidFill>
                  <a:srgbClr val="C00000"/>
                </a:solidFill>
              </a:rPr>
              <a:t>A</a:t>
            </a:r>
            <a:r>
              <a:rPr lang="en-US" sz="2800" dirty="0" smtClean="0">
                <a:solidFill>
                  <a:srgbClr val="C00000"/>
                </a:solidFill>
              </a:rPr>
              <a:t>ll </a:t>
            </a:r>
            <a:r>
              <a:rPr lang="en-US" sz="2800" dirty="0">
                <a:solidFill>
                  <a:srgbClr val="C00000"/>
                </a:solidFill>
              </a:rPr>
              <a:t>C</a:t>
            </a:r>
            <a:r>
              <a:rPr lang="en-US" sz="2800" dirty="0" smtClean="0">
                <a:solidFill>
                  <a:srgbClr val="C00000"/>
                </a:solidFill>
              </a:rPr>
              <a:t>ollected Tax </a:t>
            </a:r>
            <a:r>
              <a:rPr lang="en-US" sz="2800" dirty="0">
                <a:solidFill>
                  <a:srgbClr val="C00000"/>
                </a:solidFill>
              </a:rPr>
              <a:t>D</a:t>
            </a:r>
            <a:r>
              <a:rPr lang="en-US" sz="2800" dirty="0" smtClean="0">
                <a:solidFill>
                  <a:srgbClr val="C00000"/>
                </a:solidFill>
              </a:rPr>
              <a:t>ollars? </a:t>
            </a:r>
            <a:endParaRPr lang="en-US" sz="2800" dirty="0">
              <a:solidFill>
                <a:srgbClr val="C00000"/>
              </a:solidFill>
            </a:endParaRPr>
          </a:p>
        </p:txBody>
      </p:sp>
      <p:sp>
        <p:nvSpPr>
          <p:cNvPr id="3" name="Content Placeholder 2"/>
          <p:cNvSpPr>
            <a:spLocks noGrp="1"/>
          </p:cNvSpPr>
          <p:nvPr>
            <p:ph idx="1"/>
          </p:nvPr>
        </p:nvSpPr>
        <p:spPr>
          <a:xfrm>
            <a:off x="731520" y="1606397"/>
            <a:ext cx="7680960" cy="4325112"/>
          </a:xfrm>
          <a:solidFill>
            <a:srgbClr val="EFECE5"/>
          </a:solidFill>
        </p:spPr>
        <p:txBody>
          <a:bodyPr>
            <a:normAutofit/>
          </a:bodyPr>
          <a:lstStyle/>
          <a:p>
            <a:pPr algn="ctr">
              <a:buNone/>
            </a:pPr>
            <a:r>
              <a:rPr lang="en-US" sz="5400" b="1" dirty="0" smtClean="0"/>
              <a:t>NO</a:t>
            </a:r>
          </a:p>
          <a:p>
            <a:pPr marL="228600" indent="-228600">
              <a:lnSpc>
                <a:spcPct val="150000"/>
              </a:lnSpc>
              <a:buNone/>
            </a:pPr>
            <a:r>
              <a:rPr lang="en-US" b="1" dirty="0" smtClean="0"/>
              <a:t>   </a:t>
            </a:r>
            <a:r>
              <a:rPr lang="en-US" sz="1900" dirty="0" smtClean="0"/>
              <a:t>The town only gets to keep a portion of the total tax dollars that are collected. </a:t>
            </a:r>
          </a:p>
          <a:p>
            <a:pPr marL="228600" indent="-228600">
              <a:lnSpc>
                <a:spcPct val="150000"/>
              </a:lnSpc>
              <a:buNone/>
            </a:pPr>
            <a:r>
              <a:rPr lang="en-US" sz="1900" dirty="0" smtClean="0"/>
              <a:t>	The funds collected are distributed to various districts in the county as explained in the previous slides. </a:t>
            </a:r>
            <a:endParaRPr lang="en-US" sz="1900" b="1" dirty="0"/>
          </a:p>
          <a:p>
            <a:pPr algn="ctr">
              <a:buNone/>
            </a:pPr>
            <a:endParaRPr lang="en-US" sz="5400" b="1" dirty="0"/>
          </a:p>
        </p:txBody>
      </p:sp>
      <p:sp>
        <p:nvSpPr>
          <p:cNvPr id="5" name="Slide Number Placeholder 4"/>
          <p:cNvSpPr>
            <a:spLocks noGrp="1"/>
          </p:cNvSpPr>
          <p:nvPr>
            <p:ph type="sldNum" sz="quarter" idx="12"/>
          </p:nvPr>
        </p:nvSpPr>
        <p:spPr/>
        <p:txBody>
          <a:bodyPr/>
          <a:lstStyle/>
          <a:p>
            <a:fld id="{23D41D0B-9B44-46F7-B2DD-A73A407D48DC}" type="slidenum">
              <a:rPr lang="en-US" smtClean="0"/>
              <a:pPr/>
              <a:t>23</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71800" y="4257786"/>
            <a:ext cx="3086100" cy="2311596"/>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280809465"/>
              </p:ext>
            </p:extLst>
          </p:nvPr>
        </p:nvGraphicFramePr>
        <p:xfrm>
          <a:off x="0" y="0"/>
          <a:ext cx="9144000" cy="5715000"/>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p:cNvSpPr>
            <a:spLocks noGrp="1"/>
          </p:cNvSpPr>
          <p:nvPr>
            <p:ph type="sldNum" sz="quarter" idx="12"/>
          </p:nvPr>
        </p:nvSpPr>
        <p:spPr/>
        <p:txBody>
          <a:bodyPr/>
          <a:lstStyle/>
          <a:p>
            <a:fld id="{23D41D0B-9B44-46F7-B2DD-A73A407D48DC}" type="slidenum">
              <a:rPr lang="en-US" smtClean="0"/>
              <a:pPr/>
              <a:t>24</a:t>
            </a:fld>
            <a:endParaRPr lang="en-US" dirty="0"/>
          </a:p>
        </p:txBody>
      </p:sp>
      <p:sp>
        <p:nvSpPr>
          <p:cNvPr id="5" name="TextBox 4"/>
          <p:cNvSpPr txBox="1"/>
          <p:nvPr/>
        </p:nvSpPr>
        <p:spPr>
          <a:xfrm>
            <a:off x="609600" y="5715000"/>
            <a:ext cx="7924800" cy="861774"/>
          </a:xfrm>
          <a:prstGeom prst="rect">
            <a:avLst/>
          </a:prstGeom>
          <a:noFill/>
        </p:spPr>
        <p:txBody>
          <a:bodyPr wrap="square" rtlCol="0">
            <a:spAutoFit/>
          </a:bodyPr>
          <a:lstStyle/>
          <a:p>
            <a:pPr marL="285750" indent="-285750">
              <a:buFont typeface="Century Gothic" panose="020B0502020202020204" pitchFamily="34" charset="0"/>
              <a:buChar char="*"/>
              <a:defRPr/>
            </a:pPr>
            <a:r>
              <a:rPr lang="en-US" sz="1400" dirty="0" smtClean="0"/>
              <a:t>Includes </a:t>
            </a:r>
            <a:r>
              <a:rPr lang="en-US" sz="1400" dirty="0"/>
              <a:t>regional districts such as libraries, parks and recreation, emergency medical and hospitals. Not necessarily located in the Town</a:t>
            </a:r>
            <a:r>
              <a:rPr lang="en-US" sz="1400" dirty="0" smtClean="0"/>
              <a:t>.</a:t>
            </a:r>
          </a:p>
          <a:p>
            <a:pPr marL="285750" indent="-285750">
              <a:buFont typeface="Century Gothic" panose="020B0502020202020204" pitchFamily="34" charset="0"/>
              <a:buChar char="*"/>
              <a:defRPr/>
            </a:pPr>
            <a:endParaRPr lang="en-US" sz="800" dirty="0" smtClean="0"/>
          </a:p>
          <a:p>
            <a:pPr marL="285750" indent="-285750">
              <a:buFont typeface="Century Gothic" panose="020B0502020202020204" pitchFamily="34" charset="0"/>
              <a:buChar char="*"/>
              <a:defRPr/>
            </a:pPr>
            <a:r>
              <a:rPr lang="en-US" sz="1400" dirty="0" smtClean="0"/>
              <a:t>Does not reflect the additional levy passed by local fire district in 2017</a:t>
            </a:r>
            <a:endParaRPr lang="en-US" sz="1400" dirty="0"/>
          </a:p>
        </p:txBody>
      </p:sp>
    </p:spTree>
  </p:cSld>
  <p:clrMapOvr>
    <a:masterClrMapping/>
  </p:clrMapOvr>
  <mc:AlternateContent xmlns:mc="http://schemas.openxmlformats.org/markup-compatibility/2006">
    <mc:Choice xmlns:p14="http://schemas.microsoft.com/office/powerpoint/2010/main" xmlns="" Requires="p14">
      <p:transition spd="slow" p14:dur="2000">
        <p:sndAc>
          <p:stSnd>
            <p:snd r:embed="rId5" name="cashreg.wav"/>
          </p:stSnd>
        </p:sndAc>
      </p:transition>
    </mc:Choice>
    <mc:Fallback>
      <p:transition spd="slow">
        <p:sndAc>
          <p:stSnd>
            <p:snd r:embed="rId3" name="cashreg.wav"/>
          </p:stSnd>
        </p:sndAc>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3698" y="520505"/>
            <a:ext cx="7680960" cy="1371600"/>
          </a:xfrm>
        </p:spPr>
        <p:txBody>
          <a:bodyPr>
            <a:normAutofit/>
          </a:bodyPr>
          <a:lstStyle/>
          <a:p>
            <a:r>
              <a:rPr lang="en-US" sz="2800" dirty="0" smtClean="0">
                <a:solidFill>
                  <a:srgbClr val="C00000"/>
                </a:solidFill>
              </a:rPr>
              <a:t>Stretching the Dollars ~ Doing</a:t>
            </a:r>
            <a:br>
              <a:rPr lang="en-US" sz="2800" dirty="0" smtClean="0">
                <a:solidFill>
                  <a:srgbClr val="C00000"/>
                </a:solidFill>
              </a:rPr>
            </a:br>
            <a:r>
              <a:rPr lang="en-US" sz="2800" dirty="0">
                <a:solidFill>
                  <a:srgbClr val="C00000"/>
                </a:solidFill>
              </a:rPr>
              <a:t>M</a:t>
            </a:r>
            <a:r>
              <a:rPr lang="en-US" sz="2800" dirty="0" smtClean="0">
                <a:solidFill>
                  <a:srgbClr val="C00000"/>
                </a:solidFill>
              </a:rPr>
              <a:t>ore with Less </a:t>
            </a:r>
            <a:endParaRPr lang="en-US" sz="2800" dirty="0">
              <a:solidFill>
                <a:srgbClr val="C00000"/>
              </a:solidFill>
            </a:endParaRPr>
          </a:p>
        </p:txBody>
      </p:sp>
      <p:sp>
        <p:nvSpPr>
          <p:cNvPr id="3" name="Content Placeholder 2"/>
          <p:cNvSpPr>
            <a:spLocks noGrp="1"/>
          </p:cNvSpPr>
          <p:nvPr>
            <p:ph idx="1"/>
          </p:nvPr>
        </p:nvSpPr>
        <p:spPr>
          <a:xfrm>
            <a:off x="0" y="3917853"/>
            <a:ext cx="9043178" cy="3361434"/>
          </a:xfrm>
        </p:spPr>
        <p:txBody>
          <a:bodyPr/>
          <a:lstStyle/>
          <a:p>
            <a:pPr>
              <a:buNone/>
            </a:pPr>
            <a:r>
              <a:rPr lang="en-US" dirty="0" smtClean="0"/>
              <a:t>    </a:t>
            </a:r>
          </a:p>
          <a:p>
            <a:r>
              <a:rPr lang="en-US" dirty="0" smtClean="0"/>
              <a:t>And </a:t>
            </a:r>
            <a:r>
              <a:rPr lang="en-US" dirty="0"/>
              <a:t>yet that </a:t>
            </a:r>
            <a:r>
              <a:rPr lang="en-US" dirty="0" smtClean="0"/>
              <a:t>14% </a:t>
            </a:r>
            <a:r>
              <a:rPr lang="en-US" dirty="0"/>
              <a:t>sliver provides us </a:t>
            </a:r>
            <a:r>
              <a:rPr lang="en-US" dirty="0" smtClean="0"/>
              <a:t>with the largest portion of our </a:t>
            </a:r>
            <a:r>
              <a:rPr lang="en-US" dirty="0"/>
              <a:t>total operating </a:t>
            </a:r>
            <a:r>
              <a:rPr lang="en-US" dirty="0" smtClean="0"/>
              <a:t>revenues. </a:t>
            </a:r>
          </a:p>
          <a:p>
            <a:pPr marL="0" indent="0">
              <a:buNone/>
            </a:pPr>
            <a:endParaRPr lang="en-US" sz="800" dirty="0" smtClean="0"/>
          </a:p>
          <a:p>
            <a:r>
              <a:rPr lang="en-US" dirty="0" smtClean="0"/>
              <a:t>That </a:t>
            </a:r>
            <a:r>
              <a:rPr lang="en-US" dirty="0"/>
              <a:t>means we provide the bulk of </a:t>
            </a:r>
            <a:r>
              <a:rPr lang="en-US" dirty="0" smtClean="0"/>
              <a:t>our services i.e., </a:t>
            </a:r>
            <a:r>
              <a:rPr lang="en-US" dirty="0"/>
              <a:t>public safety, </a:t>
            </a:r>
            <a:r>
              <a:rPr lang="en-US" dirty="0" smtClean="0"/>
              <a:t>goods and services, parks </a:t>
            </a:r>
            <a:r>
              <a:rPr lang="en-US" dirty="0"/>
              <a:t>and </a:t>
            </a:r>
            <a:r>
              <a:rPr lang="en-US" dirty="0" smtClean="0"/>
              <a:t>streets, repairs and maintenance </a:t>
            </a:r>
            <a:r>
              <a:rPr lang="en-US" dirty="0"/>
              <a:t>with a relatively small amount of your money. Here’s a chart showing </a:t>
            </a:r>
            <a:r>
              <a:rPr lang="en-US" dirty="0" smtClean="0"/>
              <a:t>how your </a:t>
            </a:r>
            <a:r>
              <a:rPr lang="en-US" dirty="0"/>
              <a:t>property tax dollar is used.</a:t>
            </a:r>
          </a:p>
          <a:p>
            <a:pPr>
              <a:buNone/>
            </a:pPr>
            <a:endParaRPr lang="en-US" dirty="0"/>
          </a:p>
        </p:txBody>
      </p:sp>
      <p:sp>
        <p:nvSpPr>
          <p:cNvPr id="5" name="Slide Number Placeholder 4"/>
          <p:cNvSpPr>
            <a:spLocks noGrp="1"/>
          </p:cNvSpPr>
          <p:nvPr>
            <p:ph type="sldNum" sz="quarter" idx="12"/>
          </p:nvPr>
        </p:nvSpPr>
        <p:spPr/>
        <p:txBody>
          <a:bodyPr/>
          <a:lstStyle/>
          <a:p>
            <a:fld id="{23D41D0B-9B44-46F7-B2DD-A73A407D48DC}" type="slidenum">
              <a:rPr lang="en-US" smtClean="0"/>
              <a:pPr/>
              <a:t>25</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5800" y="2209800"/>
            <a:ext cx="2133600" cy="1495865"/>
          </a:xfrm>
          <a:prstGeom prst="rect">
            <a:avLst/>
          </a:prstGeom>
          <a:ln>
            <a:noFill/>
          </a:ln>
          <a:effectLst>
            <a:softEdge rad="112500"/>
          </a:effectLst>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38800" y="0"/>
            <a:ext cx="3505200" cy="43434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27323"/>
            <a:ext cx="7680960" cy="1371600"/>
          </a:xfrm>
        </p:spPr>
        <p:txBody>
          <a:bodyPr>
            <a:normAutofit/>
          </a:bodyPr>
          <a:lstStyle/>
          <a:p>
            <a:r>
              <a:rPr lang="en-US" sz="2800" dirty="0" smtClean="0">
                <a:solidFill>
                  <a:srgbClr val="C00000"/>
                </a:solidFill>
              </a:rPr>
              <a:t>How Do We Apply Tax Dollars?</a:t>
            </a:r>
            <a:endParaRPr lang="en-US" sz="2800" dirty="0">
              <a:solidFill>
                <a:srgbClr val="C00000"/>
              </a:solidFill>
            </a:endParaRPr>
          </a:p>
        </p:txBody>
      </p:sp>
      <p:graphicFrame>
        <p:nvGraphicFramePr>
          <p:cNvPr id="4" name="Content Placeholder 3"/>
          <p:cNvGraphicFramePr>
            <a:graphicFrameLocks noGrp="1"/>
          </p:cNvGraphicFramePr>
          <p:nvPr>
            <p:ph idx="1"/>
          </p:nvPr>
        </p:nvGraphicFramePr>
        <p:xfrm>
          <a:off x="0" y="1219200"/>
          <a:ext cx="91440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23D41D0B-9B44-46F7-B2DD-A73A407D48DC}" type="slidenum">
              <a:rPr lang="en-US" smtClean="0"/>
              <a:pPr/>
              <a:t>26</a:t>
            </a:fld>
            <a:endParaRPr lang="en-US" dirty="0"/>
          </a:p>
        </p:txBody>
      </p:sp>
      <p:sp>
        <p:nvSpPr>
          <p:cNvPr id="5" name="TextBox 4"/>
          <p:cNvSpPr txBox="1"/>
          <p:nvPr/>
        </p:nvSpPr>
        <p:spPr>
          <a:xfrm>
            <a:off x="685800" y="5562600"/>
            <a:ext cx="7620000" cy="1077218"/>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dirty="0" smtClean="0"/>
              <a:t>This does include State Share Revenue which makes up the difference in fund totals.  However, these revenues vary from year to year depending on legislation. Unfortunately these are often never restored once they have been reduced by legislation. </a:t>
            </a:r>
            <a:endParaRPr lang="en-US" sz="16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9205" y="304800"/>
            <a:ext cx="7680960" cy="1371600"/>
          </a:xfrm>
        </p:spPr>
        <p:txBody>
          <a:bodyPr>
            <a:normAutofit/>
          </a:bodyPr>
          <a:lstStyle/>
          <a:p>
            <a:r>
              <a:rPr lang="en-US" sz="2800" dirty="0" smtClean="0">
                <a:solidFill>
                  <a:srgbClr val="C00000"/>
                </a:solidFill>
              </a:rPr>
              <a:t>Tax Dollars Collected ~ Yacolt doing a lot with a little </a:t>
            </a:r>
            <a:endParaRPr lang="en-US" sz="2800" dirty="0">
              <a:solidFill>
                <a:srgbClr val="C00000"/>
              </a:solidFill>
            </a:endParaRPr>
          </a:p>
        </p:txBody>
      </p:sp>
      <p:sp>
        <p:nvSpPr>
          <p:cNvPr id="3" name="Content Placeholder 2"/>
          <p:cNvSpPr>
            <a:spLocks noGrp="1"/>
          </p:cNvSpPr>
          <p:nvPr>
            <p:ph idx="1"/>
          </p:nvPr>
        </p:nvSpPr>
        <p:spPr>
          <a:xfrm>
            <a:off x="459205" y="1783080"/>
            <a:ext cx="5334000" cy="4434840"/>
          </a:xfrm>
          <a:solidFill>
            <a:srgbClr val="ECE9E0"/>
          </a:solidFill>
        </p:spPr>
        <p:txBody>
          <a:bodyPr>
            <a:normAutofit lnSpcReduction="10000"/>
          </a:bodyPr>
          <a:lstStyle/>
          <a:p>
            <a:pPr>
              <a:lnSpc>
                <a:spcPct val="150000"/>
              </a:lnSpc>
            </a:pPr>
            <a:r>
              <a:rPr lang="en-US" dirty="0"/>
              <a:t>In </a:t>
            </a:r>
            <a:r>
              <a:rPr lang="en-US" dirty="0" smtClean="0"/>
              <a:t>2017 </a:t>
            </a:r>
            <a:r>
              <a:rPr lang="en-US" dirty="0"/>
              <a:t>the amount that should be collected from property tax to support services was certified by the County Assessor at </a:t>
            </a:r>
            <a:r>
              <a:rPr lang="en-US" dirty="0" smtClean="0"/>
              <a:t>a </a:t>
            </a:r>
            <a:r>
              <a:rPr lang="en-US" dirty="0"/>
              <a:t>value of </a:t>
            </a:r>
            <a:r>
              <a:rPr lang="en-US" dirty="0" smtClean="0"/>
              <a:t>$193,523.76 That </a:t>
            </a:r>
            <a:r>
              <a:rPr lang="en-US" dirty="0"/>
              <a:t>equates to </a:t>
            </a:r>
            <a:r>
              <a:rPr lang="en-US" dirty="0" smtClean="0"/>
              <a:t>$2.025123293 </a:t>
            </a:r>
            <a:r>
              <a:rPr lang="en-US" dirty="0"/>
              <a:t>per $1,000 in assessed value. </a:t>
            </a:r>
          </a:p>
          <a:p>
            <a:pPr>
              <a:lnSpc>
                <a:spcPct val="150000"/>
              </a:lnSpc>
            </a:pPr>
            <a:r>
              <a:rPr lang="en-US" dirty="0" smtClean="0"/>
              <a:t>1/3 of which going to the general fund and 2/3 going to the street fund.</a:t>
            </a:r>
          </a:p>
          <a:p>
            <a:pPr>
              <a:lnSpc>
                <a:spcPct val="150000"/>
              </a:lnSpc>
            </a:pPr>
            <a:r>
              <a:rPr lang="en-US" dirty="0" smtClean="0"/>
              <a:t>Keeping in mind that this is dependent on  everyone pays their property taxes. </a:t>
            </a:r>
          </a:p>
          <a:p>
            <a:pPr>
              <a:buNone/>
            </a:pPr>
            <a:endParaRPr lang="en-US" dirty="0" smtClean="0"/>
          </a:p>
          <a:p>
            <a:pPr>
              <a:buNone/>
            </a:pPr>
            <a:endParaRPr lang="en-US" dirty="0" smtClean="0"/>
          </a:p>
          <a:p>
            <a:pPr>
              <a:buNone/>
            </a:pPr>
            <a:endParaRPr lang="en-US" dirty="0"/>
          </a:p>
        </p:txBody>
      </p:sp>
      <p:sp>
        <p:nvSpPr>
          <p:cNvPr id="5" name="Slide Number Placeholder 4"/>
          <p:cNvSpPr>
            <a:spLocks noGrp="1"/>
          </p:cNvSpPr>
          <p:nvPr>
            <p:ph type="sldNum" sz="quarter" idx="12"/>
          </p:nvPr>
        </p:nvSpPr>
        <p:spPr/>
        <p:txBody>
          <a:bodyPr/>
          <a:lstStyle/>
          <a:p>
            <a:fld id="{23D41D0B-9B44-46F7-B2DD-A73A407D48DC}" type="slidenum">
              <a:rPr lang="en-US" smtClean="0"/>
              <a:pPr/>
              <a:t>27</a:t>
            </a:fld>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l="23333" t="11111" r="15926"/>
          <a:stretch/>
        </p:blipFill>
        <p:spPr>
          <a:xfrm>
            <a:off x="5841682" y="1676400"/>
            <a:ext cx="2616518" cy="5105400"/>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077200" cy="6019800"/>
          </a:xfrm>
        </p:spPr>
        <p:txBody>
          <a:bodyPr>
            <a:normAutofit/>
          </a:bodyPr>
          <a:lstStyle/>
          <a:p>
            <a:pPr>
              <a:buNone/>
            </a:pPr>
            <a:r>
              <a:rPr lang="en-US" sz="3000" dirty="0" smtClean="0">
                <a:solidFill>
                  <a:srgbClr val="C00000"/>
                </a:solidFill>
              </a:rPr>
              <a:t>Recap</a:t>
            </a:r>
          </a:p>
          <a:p>
            <a:pPr>
              <a:buNone/>
            </a:pPr>
            <a:endParaRPr lang="en-US" sz="900" dirty="0" smtClean="0">
              <a:solidFill>
                <a:srgbClr val="C00000"/>
              </a:solidFill>
            </a:endParaRPr>
          </a:p>
          <a:p>
            <a:r>
              <a:rPr lang="en-US" dirty="0" smtClean="0"/>
              <a:t>Most levies in Clark County are subject to several limits, some are on the growth of the levy, while others are on how the levy is calculated.</a:t>
            </a:r>
          </a:p>
          <a:p>
            <a:r>
              <a:rPr lang="en-US" dirty="0" smtClean="0"/>
              <a:t>Property Taxes are complicated with exceptions to rules and rate limits </a:t>
            </a:r>
          </a:p>
          <a:p>
            <a:r>
              <a:rPr lang="en-US" dirty="0" smtClean="0"/>
              <a:t>Revenues are limited to assessed values, new construction and annexations. </a:t>
            </a:r>
          </a:p>
          <a:p>
            <a:r>
              <a:rPr lang="en-US" dirty="0" smtClean="0"/>
              <a:t>Yacolt is limited to the Constitutional limit of 1%</a:t>
            </a:r>
          </a:p>
          <a:p>
            <a:pPr marL="0" indent="0">
              <a:buNone/>
            </a:pPr>
            <a:endParaRPr lang="en-US" dirty="0" smtClean="0"/>
          </a:p>
          <a:p>
            <a:pPr marL="0" indent="0">
              <a:buNone/>
            </a:pPr>
            <a:endParaRPr lang="en-US" dirty="0" smtClean="0"/>
          </a:p>
        </p:txBody>
      </p:sp>
      <p:sp>
        <p:nvSpPr>
          <p:cNvPr id="2" name="Slide Number Placeholder 1"/>
          <p:cNvSpPr>
            <a:spLocks noGrp="1"/>
          </p:cNvSpPr>
          <p:nvPr>
            <p:ph type="sldNum" sz="quarter" idx="12"/>
          </p:nvPr>
        </p:nvSpPr>
        <p:spPr/>
        <p:txBody>
          <a:bodyPr/>
          <a:lstStyle/>
          <a:p>
            <a:fld id="{23D41D0B-9B44-46F7-B2DD-A73A407D48DC}" type="slidenum">
              <a:rPr lang="en-US" smtClean="0"/>
              <a:pPr/>
              <a:t>28</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09600"/>
            <a:ext cx="6589200" cy="1600200"/>
          </a:xfrm>
        </p:spPr>
        <p:txBody>
          <a:bodyPr/>
          <a:lstStyle/>
          <a:p>
            <a:pPr algn="ctr"/>
            <a:r>
              <a:rPr lang="en-US" dirty="0" smtClean="0"/>
              <a:t>State Shared Revenue Resources</a:t>
            </a:r>
            <a:endParaRPr lang="en-US" dirty="0"/>
          </a:p>
        </p:txBody>
      </p:sp>
      <p:sp>
        <p:nvSpPr>
          <p:cNvPr id="3" name="Slide Number Placeholder 2"/>
          <p:cNvSpPr>
            <a:spLocks noGrp="1"/>
          </p:cNvSpPr>
          <p:nvPr>
            <p:ph type="sldNum" sz="quarter" idx="12"/>
          </p:nvPr>
        </p:nvSpPr>
        <p:spPr/>
        <p:txBody>
          <a:bodyPr/>
          <a:lstStyle/>
          <a:p>
            <a:fld id="{23D41D0B-9B44-46F7-B2DD-A73A407D48DC}" type="slidenum">
              <a:rPr lang="en-US" smtClean="0"/>
              <a:pPr/>
              <a:t>29</a:t>
            </a:fld>
            <a:endParaRPr lang="en-US" dirty="0"/>
          </a:p>
        </p:txBody>
      </p:sp>
      <p:pic>
        <p:nvPicPr>
          <p:cNvPr id="4" name="Picture 3"/>
          <p:cNvPicPr>
            <a:picLocks noChangeAspect="1"/>
          </p:cNvPicPr>
          <p:nvPr/>
        </p:nvPicPr>
        <p:blipFill>
          <a:blip r:embed="rId3" cstate="print"/>
          <a:stretch>
            <a:fillRect/>
          </a:stretch>
        </p:blipFill>
        <p:spPr>
          <a:xfrm>
            <a:off x="2133600" y="2209800"/>
            <a:ext cx="4762500" cy="3571875"/>
          </a:xfrm>
          <a:prstGeom prst="rect">
            <a:avLst/>
          </a:prstGeom>
        </p:spPr>
      </p:pic>
    </p:spTree>
    <p:extLst>
      <p:ext uri="{BB962C8B-B14F-4D97-AF65-F5344CB8AC3E}">
        <p14:creationId xmlns:p14="http://schemas.microsoft.com/office/powerpoint/2010/main" xmlns="" val="793069012"/>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4" name="explode.wav"/>
          </p:stSnd>
        </p:sndAc>
      </p:transition>
    </mc:Choice>
    <mc:Fallback>
      <p:transition spd="slow">
        <p:sndAc>
          <p:stSnd>
            <p:snd r:embed="rId2" name="explode.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idx="1"/>
          </p:nvPr>
        </p:nvSpPr>
        <p:spPr>
          <a:xfrm>
            <a:off x="304800" y="609600"/>
            <a:ext cx="8001000" cy="5943600"/>
          </a:xfrm>
        </p:spPr>
        <p:txBody>
          <a:bodyPr>
            <a:normAutofit fontScale="47500" lnSpcReduction="20000"/>
          </a:bodyPr>
          <a:lstStyle/>
          <a:p>
            <a:pPr>
              <a:buNone/>
            </a:pPr>
            <a:r>
              <a:rPr lang="en-US" sz="5900" dirty="0">
                <a:solidFill>
                  <a:srgbClr val="C00000"/>
                </a:solidFill>
              </a:rPr>
              <a:t>Basis of </a:t>
            </a:r>
            <a:r>
              <a:rPr lang="en-US" sz="5900" dirty="0" smtClean="0">
                <a:solidFill>
                  <a:srgbClr val="C00000"/>
                </a:solidFill>
              </a:rPr>
              <a:t>Accounting</a:t>
            </a:r>
          </a:p>
          <a:p>
            <a:pPr>
              <a:lnSpc>
                <a:spcPct val="170000"/>
              </a:lnSpc>
            </a:pPr>
            <a:r>
              <a:rPr lang="en-US" sz="3500" dirty="0" smtClean="0"/>
              <a:t>The State of Washington and the State’s Auditor’s Office set the accounting standards that we use here in Yacolt.  As such, Yacolt records revenue and expenses on a cash-basis, similar to most small businesses, and is required to have an audit every two – three years depending on the type of audit. We prepare a budget every year and by law</a:t>
            </a:r>
            <a:r>
              <a:rPr lang="en-US" sz="3500" b="1" i="1" dirty="0" smtClean="0"/>
              <a:t>, we are not allowed to operate in a deficit</a:t>
            </a:r>
            <a:r>
              <a:rPr lang="en-US" sz="3500" dirty="0" smtClean="0"/>
              <a:t>.</a:t>
            </a:r>
          </a:p>
          <a:p>
            <a:pPr>
              <a:lnSpc>
                <a:spcPct val="170000"/>
              </a:lnSpc>
            </a:pPr>
            <a:r>
              <a:rPr lang="en-US" sz="3500" dirty="0" smtClean="0"/>
              <a:t>The Town uses fund accounting which is a way to separate activities by type.  In broad terms the Town has three major types of activities– governmental, proprietary and capital projects.  Governmental activity, often called the Operating Budget, includes police, streets and park services and is what most people think of when they think of government (at least when they’re being kind). Property taxes are the main source of revenue funding the Operating Budget.</a:t>
            </a:r>
          </a:p>
          <a:p>
            <a:endParaRPr lang="en-US" sz="3800" dirty="0" smtClean="0"/>
          </a:p>
          <a:p>
            <a:pPr>
              <a:buNone/>
            </a:pPr>
            <a:endParaRPr lang="en-US" dirty="0"/>
          </a:p>
        </p:txBody>
      </p:sp>
      <p:sp>
        <p:nvSpPr>
          <p:cNvPr id="2" name="Slide Number Placeholder 1"/>
          <p:cNvSpPr>
            <a:spLocks noGrp="1"/>
          </p:cNvSpPr>
          <p:nvPr>
            <p:ph type="sldNum" sz="quarter" idx="12"/>
          </p:nvPr>
        </p:nvSpPr>
        <p:spPr/>
        <p:txBody>
          <a:bodyPr/>
          <a:lstStyle/>
          <a:p>
            <a:fld id="{23D41D0B-9B44-46F7-B2DD-A73A407D48DC}" type="slidenum">
              <a:rPr lang="en-US" smtClean="0"/>
              <a:pPr/>
              <a:t>3</a:t>
            </a:fld>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xmlns="" val="926950753"/>
              </p:ext>
            </p:extLst>
          </p:nvPr>
        </p:nvGraphicFramePr>
        <p:xfrm>
          <a:off x="7543800" y="304800"/>
          <a:ext cx="1212850" cy="1058863"/>
        </p:xfrm>
        <a:graphic>
          <a:graphicData uri="http://schemas.openxmlformats.org/presentationml/2006/ole">
            <p:oleObj spid="_x0000_s4150" name="Picture" r:id="rId3" imgW="1362486" imgH="1365524" progId="Word.Picture.8">
              <p:embed/>
            </p:oleObj>
          </a:graphicData>
        </a:graphic>
      </p:graphicFrame>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4826"/>
            <a:ext cx="7680960" cy="1371600"/>
          </a:xfrm>
        </p:spPr>
        <p:txBody>
          <a:bodyPr>
            <a:normAutofit/>
          </a:bodyPr>
          <a:lstStyle/>
          <a:p>
            <a:r>
              <a:rPr lang="en-US" sz="2800" dirty="0" smtClean="0">
                <a:solidFill>
                  <a:srgbClr val="C00000"/>
                </a:solidFill>
              </a:rPr>
              <a:t>What Are State Share Revenues?</a:t>
            </a:r>
            <a:endParaRPr lang="en-US" sz="2800" dirty="0">
              <a:solidFill>
                <a:srgbClr val="C00000"/>
              </a:solidFill>
            </a:endParaRPr>
          </a:p>
        </p:txBody>
      </p:sp>
      <p:sp>
        <p:nvSpPr>
          <p:cNvPr id="3" name="Content Placeholder 2"/>
          <p:cNvSpPr>
            <a:spLocks noGrp="1"/>
          </p:cNvSpPr>
          <p:nvPr>
            <p:ph idx="1"/>
          </p:nvPr>
        </p:nvSpPr>
        <p:spPr>
          <a:xfrm>
            <a:off x="304800" y="1135380"/>
            <a:ext cx="8229600" cy="5417820"/>
          </a:xfrm>
        </p:spPr>
        <p:txBody>
          <a:bodyPr>
            <a:normAutofit lnSpcReduction="10000"/>
          </a:bodyPr>
          <a:lstStyle/>
          <a:p>
            <a:pPr marL="168275" indent="0">
              <a:lnSpc>
                <a:spcPct val="120000"/>
              </a:lnSpc>
              <a:buNone/>
            </a:pPr>
            <a:r>
              <a:rPr lang="en-US" sz="1900" dirty="0" smtClean="0"/>
              <a:t>These are tax dollars collected that are shared among the county, cities and towns based on per capita and % that are determined by the State Legislative Authority.</a:t>
            </a:r>
          </a:p>
          <a:p>
            <a:pPr>
              <a:buNone/>
            </a:pPr>
            <a:r>
              <a:rPr lang="en-US" sz="1900" dirty="0"/>
              <a:t> </a:t>
            </a:r>
            <a:r>
              <a:rPr lang="en-US" sz="1900" dirty="0" smtClean="0"/>
              <a:t>  Examples of Share Revenue are:</a:t>
            </a:r>
          </a:p>
          <a:p>
            <a:pPr marL="914400" indent="-288925">
              <a:buFont typeface="+mj-lt"/>
              <a:buAutoNum type="arabicPeriod"/>
            </a:pPr>
            <a:r>
              <a:rPr lang="en-US" sz="1900" dirty="0" smtClean="0">
                <a:solidFill>
                  <a:srgbClr val="C00000"/>
                </a:solidFill>
              </a:rPr>
              <a:t>Motor Vehicle Tax</a:t>
            </a:r>
          </a:p>
          <a:p>
            <a:pPr marL="914400" indent="-288925">
              <a:buFont typeface="+mj-lt"/>
              <a:buAutoNum type="arabicPeriod"/>
            </a:pPr>
            <a:r>
              <a:rPr lang="en-US" sz="1900" dirty="0" smtClean="0">
                <a:solidFill>
                  <a:srgbClr val="C00000"/>
                </a:solidFill>
              </a:rPr>
              <a:t>Liquor Tax</a:t>
            </a:r>
          </a:p>
          <a:p>
            <a:pPr marL="914400" indent="-288925">
              <a:buFont typeface="+mj-lt"/>
              <a:buAutoNum type="arabicPeriod"/>
            </a:pPr>
            <a:r>
              <a:rPr lang="en-US" sz="1900" dirty="0" smtClean="0">
                <a:solidFill>
                  <a:srgbClr val="C00000"/>
                </a:solidFill>
              </a:rPr>
              <a:t>Liquor Excise Tax</a:t>
            </a:r>
          </a:p>
          <a:p>
            <a:pPr marL="914400" indent="-288925">
              <a:buFont typeface="+mj-lt"/>
              <a:buAutoNum type="arabicPeriod"/>
            </a:pPr>
            <a:r>
              <a:rPr lang="en-US" sz="1900" dirty="0" smtClean="0">
                <a:solidFill>
                  <a:srgbClr val="C00000"/>
                </a:solidFill>
              </a:rPr>
              <a:t>City Assistance</a:t>
            </a:r>
          </a:p>
          <a:p>
            <a:pPr marL="625475" indent="288925">
              <a:buFont typeface="+mj-lt"/>
              <a:buAutoNum type="arabicPeriod"/>
            </a:pPr>
            <a:r>
              <a:rPr lang="en-US" sz="1900" dirty="0" smtClean="0">
                <a:solidFill>
                  <a:srgbClr val="C00000"/>
                </a:solidFill>
              </a:rPr>
              <a:t>Liquor </a:t>
            </a:r>
            <a:r>
              <a:rPr lang="en-US" sz="1900" dirty="0">
                <a:solidFill>
                  <a:srgbClr val="C00000"/>
                </a:solidFill>
              </a:rPr>
              <a:t>Profits</a:t>
            </a:r>
          </a:p>
          <a:p>
            <a:pPr marL="625475" indent="288925">
              <a:buFont typeface="+mj-lt"/>
              <a:buAutoNum type="arabicPeriod"/>
            </a:pPr>
            <a:r>
              <a:rPr lang="en-US" sz="1900" dirty="0" smtClean="0">
                <a:solidFill>
                  <a:srgbClr val="C00000"/>
                </a:solidFill>
              </a:rPr>
              <a:t>Criminal </a:t>
            </a:r>
            <a:r>
              <a:rPr lang="en-US" sz="1900" dirty="0">
                <a:solidFill>
                  <a:srgbClr val="C00000"/>
                </a:solidFill>
              </a:rPr>
              <a:t>Justice </a:t>
            </a:r>
            <a:endParaRPr lang="en-US" sz="1900" dirty="0" smtClean="0">
              <a:solidFill>
                <a:srgbClr val="C00000"/>
              </a:solidFill>
            </a:endParaRPr>
          </a:p>
          <a:p>
            <a:pPr marL="625475" indent="288925">
              <a:buFont typeface="+mj-lt"/>
              <a:buAutoNum type="arabicPeriod"/>
            </a:pPr>
            <a:r>
              <a:rPr lang="en-US" sz="1900" dirty="0" smtClean="0">
                <a:solidFill>
                  <a:srgbClr val="C00000"/>
                </a:solidFill>
              </a:rPr>
              <a:t>Marijuana </a:t>
            </a:r>
            <a:r>
              <a:rPr lang="en-US" sz="1900" dirty="0">
                <a:solidFill>
                  <a:srgbClr val="C00000"/>
                </a:solidFill>
              </a:rPr>
              <a:t>Taxes</a:t>
            </a:r>
          </a:p>
          <a:p>
            <a:pPr marL="457200" indent="0">
              <a:buNone/>
            </a:pPr>
            <a:r>
              <a:rPr lang="en-US" sz="2000" dirty="0" smtClean="0"/>
              <a:t>However </a:t>
            </a:r>
            <a:r>
              <a:rPr lang="en-US" sz="2000" dirty="0"/>
              <a:t>these revenues are governed by the State in how they are allocated to funds and how they are allowed to be spent.  </a:t>
            </a:r>
            <a:endParaRPr lang="en-US" sz="1900" dirty="0">
              <a:solidFill>
                <a:srgbClr val="C00000"/>
              </a:solidFill>
            </a:endParaRPr>
          </a:p>
        </p:txBody>
      </p:sp>
      <p:sp>
        <p:nvSpPr>
          <p:cNvPr id="6" name="Slide Number Placeholder 5"/>
          <p:cNvSpPr>
            <a:spLocks noGrp="1"/>
          </p:cNvSpPr>
          <p:nvPr>
            <p:ph type="sldNum" sz="quarter" idx="12"/>
          </p:nvPr>
        </p:nvSpPr>
        <p:spPr/>
        <p:txBody>
          <a:bodyPr/>
          <a:lstStyle/>
          <a:p>
            <a:fld id="{23D41D0B-9B44-46F7-B2DD-A73A407D48DC}" type="slidenum">
              <a:rPr lang="en-US" smtClean="0"/>
              <a:pPr/>
              <a:t>30</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73976" y="2337472"/>
            <a:ext cx="3797058" cy="2844128"/>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7680960" cy="1371600"/>
          </a:xfrm>
        </p:spPr>
        <p:txBody>
          <a:bodyPr>
            <a:normAutofit/>
          </a:bodyPr>
          <a:lstStyle/>
          <a:p>
            <a:r>
              <a:rPr lang="en-US" sz="2800" dirty="0" smtClean="0">
                <a:solidFill>
                  <a:srgbClr val="C00000"/>
                </a:solidFill>
              </a:rPr>
              <a:t>Liquor Taxes</a:t>
            </a:r>
            <a:endParaRPr lang="en-US" sz="2800" dirty="0">
              <a:solidFill>
                <a:srgbClr val="C00000"/>
              </a:solidFill>
            </a:endParaRPr>
          </a:p>
        </p:txBody>
      </p:sp>
      <p:sp>
        <p:nvSpPr>
          <p:cNvPr id="3" name="Content Placeholder 2"/>
          <p:cNvSpPr>
            <a:spLocks noGrp="1"/>
          </p:cNvSpPr>
          <p:nvPr>
            <p:ph idx="1"/>
          </p:nvPr>
        </p:nvSpPr>
        <p:spPr>
          <a:xfrm>
            <a:off x="447869" y="1382813"/>
            <a:ext cx="8238423" cy="5766318"/>
          </a:xfrm>
        </p:spPr>
        <p:txBody>
          <a:bodyPr>
            <a:normAutofit lnSpcReduction="10000"/>
          </a:bodyPr>
          <a:lstStyle/>
          <a:p>
            <a:pPr>
              <a:buNone/>
            </a:pPr>
            <a:r>
              <a:rPr lang="en-US" dirty="0" smtClean="0"/>
              <a:t>   </a:t>
            </a:r>
          </a:p>
          <a:p>
            <a:pPr marL="168275" indent="-168275">
              <a:lnSpc>
                <a:spcPct val="170000"/>
              </a:lnSpc>
            </a:pPr>
            <a:r>
              <a:rPr lang="en-US" dirty="0" smtClean="0"/>
              <a:t>In the past, cities/towns collected these funds  which assisted in the ability to balance budgets, but with the passage of Initiative 1183  in 2011 that all changed.  In 2012 a permanent diversion of 10 million dollars of city money went to the state general fund. 2013-2015 reduced the share from 35% to 22.5% remaining until 2017-2018 </a:t>
            </a:r>
          </a:p>
          <a:p>
            <a:pPr marL="171450" indent="-171450">
              <a:lnSpc>
                <a:spcPct val="170000"/>
              </a:lnSpc>
            </a:pPr>
            <a:r>
              <a:rPr lang="en-US" dirty="0" smtClean="0"/>
              <a:t>2017-2019 </a:t>
            </a:r>
            <a:r>
              <a:rPr lang="en-US" dirty="0"/>
              <a:t>State budget, passed by legislators </a:t>
            </a:r>
            <a:r>
              <a:rPr lang="en-US" dirty="0" smtClean="0"/>
              <a:t>contains a provision to return the share back to the 35% in 2017-2019. (state budgets have a lag) </a:t>
            </a:r>
          </a:p>
          <a:p>
            <a:pPr marL="171450" indent="-171450">
              <a:lnSpc>
                <a:spcPct val="170000"/>
              </a:lnSpc>
            </a:pPr>
            <a:r>
              <a:rPr lang="en-US" dirty="0" smtClean="0"/>
              <a:t>Projections of 21.798.888 will be distributed in 2018 on per- capita bases to cities/ </a:t>
            </a:r>
            <a:r>
              <a:rPr lang="en-US" smtClean="0"/>
              <a:t>towns and 4.871.584 </a:t>
            </a:r>
            <a:r>
              <a:rPr lang="en-US" dirty="0" smtClean="0"/>
              <a:t>going to counties</a:t>
            </a:r>
            <a:endParaRPr lang="en-US" dirty="0"/>
          </a:p>
          <a:p>
            <a:pPr>
              <a:lnSpc>
                <a:spcPct val="150000"/>
              </a:lnSpc>
              <a:buNone/>
            </a:pPr>
            <a:r>
              <a:rPr lang="en-US" dirty="0" smtClean="0"/>
              <a:t> </a:t>
            </a:r>
            <a:endParaRPr lang="en-US" dirty="0"/>
          </a:p>
        </p:txBody>
      </p:sp>
      <p:sp>
        <p:nvSpPr>
          <p:cNvPr id="5" name="Slide Number Placeholder 4"/>
          <p:cNvSpPr>
            <a:spLocks noGrp="1"/>
          </p:cNvSpPr>
          <p:nvPr>
            <p:ph type="sldNum" sz="quarter" idx="12"/>
          </p:nvPr>
        </p:nvSpPr>
        <p:spPr/>
        <p:txBody>
          <a:bodyPr/>
          <a:lstStyle/>
          <a:p>
            <a:fld id="{23D41D0B-9B44-46F7-B2DD-A73A407D48DC}" type="slidenum">
              <a:rPr lang="en-US" smtClean="0"/>
              <a:pPr/>
              <a:t>31</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50633" y="381000"/>
            <a:ext cx="3209222" cy="1447800"/>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1" y="2438400"/>
            <a:ext cx="7924799" cy="3733800"/>
          </a:xfrm>
          <a:solidFill>
            <a:srgbClr val="F2F0EA"/>
          </a:solidFill>
        </p:spPr>
        <p:txBody>
          <a:bodyPr>
            <a:normAutofit/>
          </a:bodyPr>
          <a:lstStyle/>
          <a:p>
            <a:pPr>
              <a:buNone/>
            </a:pPr>
            <a:r>
              <a:rPr lang="en-US" dirty="0" smtClean="0"/>
              <a:t>  </a:t>
            </a:r>
          </a:p>
          <a:p>
            <a:pPr marL="171450" indent="0" defTabSz="279400">
              <a:buNone/>
              <a:tabLst>
                <a:tab pos="7543800" algn="l"/>
              </a:tabLst>
            </a:pPr>
            <a:r>
              <a:rPr lang="en-US" sz="1900" dirty="0" smtClean="0"/>
              <a:t>Currently legislation remains in conflict. There continues to be dialog on these subjects.</a:t>
            </a:r>
          </a:p>
          <a:p>
            <a:pPr marL="171450" indent="0" defTabSz="279400">
              <a:buNone/>
              <a:tabLst>
                <a:tab pos="7543800" algn="l"/>
              </a:tabLst>
            </a:pPr>
            <a:r>
              <a:rPr lang="en-US" sz="1900" dirty="0" smtClean="0"/>
              <a:t>AWC ( Association of WA. Cities) is lobbying hard on behalf of all the cities and counties in the State. They are working toward a resolution to resolve the differences and “put back revenue”. </a:t>
            </a:r>
          </a:p>
          <a:p>
            <a:pPr marL="171450" indent="0" defTabSz="279400">
              <a:buNone/>
              <a:tabLst>
                <a:tab pos="7543800" algn="l"/>
              </a:tabLst>
            </a:pPr>
            <a:r>
              <a:rPr lang="en-US" sz="1900" dirty="0" smtClean="0"/>
              <a:t>We continue to monitor the progress of these decisions</a:t>
            </a:r>
          </a:p>
          <a:p>
            <a:pPr marL="171450" indent="0" algn="ctr" defTabSz="279400">
              <a:buNone/>
              <a:tabLst>
                <a:tab pos="7543800" algn="l"/>
              </a:tabLst>
            </a:pPr>
            <a:r>
              <a:rPr lang="en-US" sz="800" dirty="0" smtClean="0">
                <a:solidFill>
                  <a:srgbClr val="C00000"/>
                </a:solidFill>
              </a:rPr>
              <a:t>   </a:t>
            </a:r>
            <a:endParaRPr lang="en-US" sz="800" dirty="0">
              <a:solidFill>
                <a:srgbClr val="C00000"/>
              </a:solidFill>
            </a:endParaRPr>
          </a:p>
          <a:p>
            <a:pPr marL="171450" indent="0" algn="ctr" defTabSz="279400">
              <a:buNone/>
              <a:tabLst>
                <a:tab pos="7543800" algn="l"/>
              </a:tabLst>
            </a:pPr>
            <a:r>
              <a:rPr lang="en-US" sz="1900" dirty="0" smtClean="0">
                <a:solidFill>
                  <a:srgbClr val="C00000"/>
                </a:solidFill>
              </a:rPr>
              <a:t>These funds are distributed to both the General Operating Fund and Streets and make up the difference in fund revenue. </a:t>
            </a:r>
          </a:p>
          <a:p>
            <a:pPr algn="ctr">
              <a:buNone/>
            </a:pPr>
            <a:endParaRPr lang="en-US" dirty="0"/>
          </a:p>
        </p:txBody>
      </p:sp>
      <p:sp>
        <p:nvSpPr>
          <p:cNvPr id="4" name="Slide Number Placeholder 3"/>
          <p:cNvSpPr>
            <a:spLocks noGrp="1"/>
          </p:cNvSpPr>
          <p:nvPr>
            <p:ph type="sldNum" sz="quarter" idx="12"/>
          </p:nvPr>
        </p:nvSpPr>
        <p:spPr/>
        <p:txBody>
          <a:bodyPr/>
          <a:lstStyle/>
          <a:p>
            <a:fld id="{23D41D0B-9B44-46F7-B2DD-A73A407D48DC}" type="slidenum">
              <a:rPr lang="en-US" smtClean="0"/>
              <a:pPr/>
              <a:t>32</a:t>
            </a:fld>
            <a:endParaRPr lang="en-US"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xmlns="" val="0"/>
              </a:ext>
            </a:extLst>
          </a:blip>
          <a:srcRect t="11904" b="19644"/>
          <a:stretch/>
        </p:blipFill>
        <p:spPr>
          <a:xfrm rot="21144489">
            <a:off x="2711545" y="462128"/>
            <a:ext cx="3797108" cy="1559526"/>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8946" y="381000"/>
            <a:ext cx="8450841" cy="1371600"/>
          </a:xfrm>
        </p:spPr>
        <p:txBody>
          <a:bodyPr>
            <a:normAutofit/>
          </a:bodyPr>
          <a:lstStyle/>
          <a:p>
            <a:r>
              <a:rPr lang="en-US" sz="2800" dirty="0" smtClean="0">
                <a:solidFill>
                  <a:srgbClr val="C00000"/>
                </a:solidFill>
              </a:rPr>
              <a:t>What Other </a:t>
            </a:r>
            <a:r>
              <a:rPr lang="en-US" sz="2800" dirty="0">
                <a:solidFill>
                  <a:srgbClr val="C00000"/>
                </a:solidFill>
              </a:rPr>
              <a:t>R</a:t>
            </a:r>
            <a:r>
              <a:rPr lang="en-US" sz="2800" dirty="0" smtClean="0">
                <a:solidFill>
                  <a:srgbClr val="C00000"/>
                </a:solidFill>
              </a:rPr>
              <a:t>evenue </a:t>
            </a:r>
            <a:r>
              <a:rPr lang="en-US" sz="2800" dirty="0">
                <a:solidFill>
                  <a:srgbClr val="C00000"/>
                </a:solidFill>
              </a:rPr>
              <a:t>R</a:t>
            </a:r>
            <a:r>
              <a:rPr lang="en-US" sz="2800" dirty="0" smtClean="0">
                <a:solidFill>
                  <a:srgbClr val="C00000"/>
                </a:solidFill>
              </a:rPr>
              <a:t>esources </a:t>
            </a:r>
            <a:r>
              <a:rPr lang="en-US" sz="2800" dirty="0">
                <a:solidFill>
                  <a:srgbClr val="C00000"/>
                </a:solidFill>
              </a:rPr>
              <a:t>A</a:t>
            </a:r>
            <a:r>
              <a:rPr lang="en-US" sz="2800" dirty="0" smtClean="0">
                <a:solidFill>
                  <a:srgbClr val="C00000"/>
                </a:solidFill>
              </a:rPr>
              <a:t>re </a:t>
            </a:r>
            <a:r>
              <a:rPr lang="en-US" sz="2800" dirty="0">
                <a:solidFill>
                  <a:srgbClr val="C00000"/>
                </a:solidFill>
              </a:rPr>
              <a:t>A</a:t>
            </a:r>
            <a:r>
              <a:rPr lang="en-US" sz="2800" dirty="0" smtClean="0">
                <a:solidFill>
                  <a:srgbClr val="C00000"/>
                </a:solidFill>
              </a:rPr>
              <a:t>vailable?</a:t>
            </a:r>
            <a:endParaRPr lang="en-US" sz="2800" dirty="0">
              <a:solidFill>
                <a:srgbClr val="C00000"/>
              </a:solidFill>
            </a:endParaRPr>
          </a:p>
        </p:txBody>
      </p:sp>
      <p:sp>
        <p:nvSpPr>
          <p:cNvPr id="3" name="Content Placeholder 2"/>
          <p:cNvSpPr>
            <a:spLocks noGrp="1"/>
          </p:cNvSpPr>
          <p:nvPr>
            <p:ph idx="1"/>
          </p:nvPr>
        </p:nvSpPr>
        <p:spPr>
          <a:xfrm>
            <a:off x="380999" y="1371600"/>
            <a:ext cx="8308787" cy="4236720"/>
          </a:xfrm>
        </p:spPr>
        <p:txBody>
          <a:bodyPr>
            <a:normAutofit/>
          </a:bodyPr>
          <a:lstStyle/>
          <a:p>
            <a:pPr marL="0" indent="0">
              <a:buNone/>
            </a:pPr>
            <a:r>
              <a:rPr lang="en-US" sz="2000" dirty="0" smtClean="0"/>
              <a:t>Additional components of revenue sources are even less of a guarantee:</a:t>
            </a:r>
          </a:p>
          <a:p>
            <a:pPr marL="1760020" lvl="5" indent="-342900">
              <a:buFont typeface="+mj-lt"/>
              <a:buAutoNum type="arabicPeriod"/>
            </a:pPr>
            <a:r>
              <a:rPr lang="en-US" sz="2000" dirty="0" smtClean="0">
                <a:solidFill>
                  <a:srgbClr val="C00000"/>
                </a:solidFill>
              </a:rPr>
              <a:t>Charges for Services</a:t>
            </a:r>
          </a:p>
          <a:p>
            <a:pPr marL="1760020" lvl="5" indent="-342900">
              <a:buFont typeface="+mj-lt"/>
              <a:buAutoNum type="arabicPeriod"/>
            </a:pPr>
            <a:r>
              <a:rPr lang="en-US" sz="2000" dirty="0" smtClean="0">
                <a:solidFill>
                  <a:srgbClr val="C00000"/>
                </a:solidFill>
              </a:rPr>
              <a:t>Licenses and Permits</a:t>
            </a:r>
          </a:p>
          <a:p>
            <a:pPr marL="1760020" lvl="5" indent="-342900">
              <a:buFont typeface="+mj-lt"/>
              <a:buAutoNum type="arabicPeriod"/>
            </a:pPr>
            <a:r>
              <a:rPr lang="en-US" sz="2000" dirty="0" smtClean="0">
                <a:solidFill>
                  <a:srgbClr val="C00000"/>
                </a:solidFill>
              </a:rPr>
              <a:t>Fines and Forfeitures</a:t>
            </a:r>
          </a:p>
          <a:p>
            <a:pPr marL="0" indent="0">
              <a:buNone/>
            </a:pPr>
            <a:r>
              <a:rPr lang="en-US" sz="2000" dirty="0" smtClean="0">
                <a:solidFill>
                  <a:srgbClr val="C00000"/>
                </a:solidFill>
              </a:rPr>
              <a:t>Charges for Services </a:t>
            </a:r>
            <a:r>
              <a:rPr lang="en-US" sz="2000" dirty="0" smtClean="0"/>
              <a:t>funds come from things like faxes, notary, rentals, copies etc. </a:t>
            </a:r>
            <a:endParaRPr lang="en-US" sz="2000" dirty="0"/>
          </a:p>
        </p:txBody>
      </p:sp>
      <p:sp>
        <p:nvSpPr>
          <p:cNvPr id="5" name="Slide Number Placeholder 4"/>
          <p:cNvSpPr>
            <a:spLocks noGrp="1"/>
          </p:cNvSpPr>
          <p:nvPr>
            <p:ph type="sldNum" sz="quarter" idx="12"/>
          </p:nvPr>
        </p:nvSpPr>
        <p:spPr/>
        <p:txBody>
          <a:bodyPr/>
          <a:lstStyle/>
          <a:p>
            <a:fld id="{23D41D0B-9B44-46F7-B2DD-A73A407D48DC}" type="slidenum">
              <a:rPr lang="en-US" smtClean="0"/>
              <a:pPr/>
              <a:t>33</a:t>
            </a:fld>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xmlns="" val="0"/>
              </a:ext>
            </a:extLst>
          </a:blip>
          <a:srcRect t="7500" b="8750"/>
          <a:stretch/>
        </p:blipFill>
        <p:spPr>
          <a:xfrm>
            <a:off x="2389092" y="4191000"/>
            <a:ext cx="4292600" cy="2538127"/>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705600"/>
          </a:xfrm>
        </p:spPr>
        <p:txBody>
          <a:bodyPr>
            <a:normAutofit/>
          </a:bodyPr>
          <a:lstStyle/>
          <a:p>
            <a:pPr>
              <a:buNone/>
            </a:pPr>
            <a:r>
              <a:rPr lang="en-US" dirty="0" smtClean="0">
                <a:solidFill>
                  <a:srgbClr val="C00000"/>
                </a:solidFill>
              </a:rPr>
              <a:t>  </a:t>
            </a:r>
          </a:p>
          <a:p>
            <a:pPr marL="511175" indent="-342900">
              <a:lnSpc>
                <a:spcPct val="150000"/>
              </a:lnSpc>
            </a:pPr>
            <a:r>
              <a:rPr lang="en-US" sz="1900" dirty="0" smtClean="0">
                <a:solidFill>
                  <a:srgbClr val="C00000"/>
                </a:solidFill>
              </a:rPr>
              <a:t>Licenses and Permits </a:t>
            </a:r>
            <a:r>
              <a:rPr lang="en-US" sz="1900" dirty="0" smtClean="0"/>
              <a:t>funds come from business licenses and building permits. While there is construction along with a few small housing developments, this is still a limited resource of funding. </a:t>
            </a:r>
          </a:p>
          <a:p>
            <a:pPr>
              <a:buNone/>
            </a:pPr>
            <a:endParaRPr lang="en-US" sz="1900" dirty="0"/>
          </a:p>
          <a:p>
            <a:pPr>
              <a:buNone/>
            </a:pPr>
            <a:endParaRPr lang="en-US" sz="1900" dirty="0" smtClean="0"/>
          </a:p>
          <a:p>
            <a:pPr>
              <a:buNone/>
            </a:pPr>
            <a:endParaRPr lang="en-US" sz="1900" dirty="0"/>
          </a:p>
          <a:p>
            <a:pPr>
              <a:buNone/>
            </a:pPr>
            <a:endParaRPr lang="en-US" sz="1900" dirty="0" smtClean="0"/>
          </a:p>
          <a:p>
            <a:pPr marL="182563" indent="-14288">
              <a:lnSpc>
                <a:spcPct val="150000"/>
              </a:lnSpc>
              <a:buNone/>
            </a:pPr>
            <a:endParaRPr lang="en-US" sz="800" dirty="0" smtClean="0"/>
          </a:p>
          <a:p>
            <a:pPr marL="511175" indent="-342900">
              <a:lnSpc>
                <a:spcPct val="150000"/>
              </a:lnSpc>
            </a:pPr>
            <a:r>
              <a:rPr lang="en-US" sz="1900" dirty="0" smtClean="0">
                <a:solidFill>
                  <a:srgbClr val="C00000"/>
                </a:solidFill>
              </a:rPr>
              <a:t>Business Licenses </a:t>
            </a:r>
            <a:r>
              <a:rPr lang="en-US" sz="1900" dirty="0" smtClean="0"/>
              <a:t>have been somewhat consistent revenue over the last couple of years. The challenge is keeping business’ here and doing business. The other side is catching those who are doing business in the Town without a license/permit.</a:t>
            </a:r>
          </a:p>
        </p:txBody>
      </p:sp>
      <p:sp>
        <p:nvSpPr>
          <p:cNvPr id="4" name="Slide Number Placeholder 3"/>
          <p:cNvSpPr>
            <a:spLocks noGrp="1"/>
          </p:cNvSpPr>
          <p:nvPr>
            <p:ph type="sldNum" sz="quarter" idx="12"/>
          </p:nvPr>
        </p:nvSpPr>
        <p:spPr/>
        <p:txBody>
          <a:bodyPr/>
          <a:lstStyle/>
          <a:p>
            <a:fld id="{23D41D0B-9B44-46F7-B2DD-A73A407D48DC}" type="slidenum">
              <a:rPr lang="en-US" smtClean="0"/>
              <a:pPr/>
              <a:t>34</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43200" y="1981200"/>
            <a:ext cx="3748456" cy="207282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534400" cy="6858000"/>
          </a:xfrm>
        </p:spPr>
        <p:txBody>
          <a:bodyPr>
            <a:normAutofit/>
          </a:bodyPr>
          <a:lstStyle/>
          <a:p>
            <a:pPr marL="511175" indent="-342900">
              <a:lnSpc>
                <a:spcPct val="150000"/>
              </a:lnSpc>
            </a:pPr>
            <a:r>
              <a:rPr lang="en-US" sz="1900" dirty="0" smtClean="0">
                <a:solidFill>
                  <a:srgbClr val="C00000"/>
                </a:solidFill>
              </a:rPr>
              <a:t>Fines and Forfeitures </a:t>
            </a:r>
            <a:r>
              <a:rPr lang="en-US" sz="1900" dirty="0" smtClean="0"/>
              <a:t>funds come from the Criminal Justice funds that are allocated to the Town.  These come from criminals who are fined and must pay restitution. Again, based on per capita. We only receive 68% of total fine/restitution and the remaining 32% goes to the state. In addition 1.75% of the local portion must be remitted to the county for crime victims and witness programs. </a:t>
            </a:r>
            <a:r>
              <a:rPr lang="en-US" sz="1900" dirty="0" smtClean="0">
                <a:solidFill>
                  <a:srgbClr val="C00000"/>
                </a:solidFill>
              </a:rPr>
              <a:t>(</a:t>
            </a:r>
            <a:r>
              <a:rPr lang="en-US" sz="1900" i="1" dirty="0" smtClean="0">
                <a:solidFill>
                  <a:srgbClr val="C00000"/>
                </a:solidFill>
              </a:rPr>
              <a:t>NOTE: all money received from DUIs are remitted to the state, not locally). </a:t>
            </a:r>
            <a:endParaRPr lang="en-US" sz="1900" dirty="0" smtClean="0">
              <a:solidFill>
                <a:srgbClr val="C00000"/>
              </a:solidFill>
            </a:endParaRPr>
          </a:p>
        </p:txBody>
      </p:sp>
      <p:sp>
        <p:nvSpPr>
          <p:cNvPr id="6" name="Slide Number Placeholder 5"/>
          <p:cNvSpPr>
            <a:spLocks noGrp="1"/>
          </p:cNvSpPr>
          <p:nvPr>
            <p:ph type="sldNum" sz="quarter" idx="12"/>
          </p:nvPr>
        </p:nvSpPr>
        <p:spPr/>
        <p:txBody>
          <a:bodyPr/>
          <a:lstStyle/>
          <a:p>
            <a:fld id="{23D41D0B-9B44-46F7-B2DD-A73A407D48DC}" type="slidenum">
              <a:rPr lang="en-US" smtClean="0"/>
              <a:pPr/>
              <a:t>35</a:t>
            </a:fld>
            <a:endParaRPr lang="en-US" dirty="0"/>
          </a:p>
        </p:txBody>
      </p:sp>
      <p:sp>
        <p:nvSpPr>
          <p:cNvPr id="2" name="TextBox 1"/>
          <p:cNvSpPr txBox="1"/>
          <p:nvPr/>
        </p:nvSpPr>
        <p:spPr>
          <a:xfrm>
            <a:off x="344627" y="5019304"/>
            <a:ext cx="8406062" cy="870688"/>
          </a:xfrm>
          <a:prstGeom prst="rect">
            <a:avLst/>
          </a:prstGeom>
          <a:solidFill>
            <a:srgbClr val="F4F2E4"/>
          </a:solidFill>
          <a:ln>
            <a:solidFill>
              <a:srgbClr val="C00000"/>
            </a:solidFill>
          </a:ln>
        </p:spPr>
        <p:txBody>
          <a:bodyPr wrap="square" rtlCol="0">
            <a:spAutoFit/>
          </a:bodyPr>
          <a:lstStyle/>
          <a:p>
            <a:pPr marL="168275" indent="0">
              <a:lnSpc>
                <a:spcPct val="150000"/>
              </a:lnSpc>
              <a:buNone/>
            </a:pPr>
            <a:r>
              <a:rPr lang="en-US" dirty="0" smtClean="0"/>
              <a:t>A portion of the money collected from pet licenses partially offsets the costs of animal control services </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97067" y="5678057"/>
            <a:ext cx="2590800" cy="868507"/>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 y="457200"/>
            <a:ext cx="7680960" cy="1371600"/>
          </a:xfrm>
        </p:spPr>
        <p:txBody>
          <a:bodyPr>
            <a:normAutofit/>
          </a:bodyPr>
          <a:lstStyle/>
          <a:p>
            <a:r>
              <a:rPr lang="en-US" sz="2800" dirty="0" smtClean="0">
                <a:solidFill>
                  <a:srgbClr val="C00000"/>
                </a:solidFill>
              </a:rPr>
              <a:t>Storm Water Fees</a:t>
            </a:r>
            <a:endParaRPr lang="en-US" sz="2800" dirty="0">
              <a:solidFill>
                <a:srgbClr val="C00000"/>
              </a:solidFill>
            </a:endParaRPr>
          </a:p>
        </p:txBody>
      </p:sp>
      <p:sp>
        <p:nvSpPr>
          <p:cNvPr id="3" name="Content Placeholder 2"/>
          <p:cNvSpPr>
            <a:spLocks noGrp="1"/>
          </p:cNvSpPr>
          <p:nvPr>
            <p:ph idx="1"/>
          </p:nvPr>
        </p:nvSpPr>
        <p:spPr>
          <a:xfrm>
            <a:off x="228600" y="705853"/>
            <a:ext cx="8153400" cy="4648200"/>
          </a:xfrm>
        </p:spPr>
        <p:txBody>
          <a:bodyPr>
            <a:normAutofit/>
          </a:bodyPr>
          <a:lstStyle/>
          <a:p>
            <a:pPr>
              <a:buNone/>
            </a:pPr>
            <a:r>
              <a:rPr lang="en-US" dirty="0" smtClean="0"/>
              <a:t>   </a:t>
            </a:r>
          </a:p>
          <a:p>
            <a:pPr indent="-228600">
              <a:lnSpc>
                <a:spcPct val="150000"/>
              </a:lnSpc>
              <a:buNone/>
            </a:pPr>
            <a:r>
              <a:rPr lang="en-US" dirty="0"/>
              <a:t> </a:t>
            </a:r>
            <a:r>
              <a:rPr lang="en-US" dirty="0" smtClean="0"/>
              <a:t>  Yacolt residents pay storm water fees that are realized on their monthly Clark Public Utility Bills. While this is a source of revenue it has restrictions as indicated above in Basic Accounting. This is a separate fund that has limitations on expenses that can be charged to it. Examples: drainage, soil and water conservation, engineering plans and studies, repairs and maintenance. These are </a:t>
            </a:r>
            <a:r>
              <a:rPr lang="en-US" b="1" dirty="0" smtClean="0"/>
              <a:t>NOT</a:t>
            </a:r>
            <a:r>
              <a:rPr lang="en-US" dirty="0" smtClean="0"/>
              <a:t> funds that can be used in General Operations.</a:t>
            </a:r>
            <a:endParaRPr lang="en-US" dirty="0"/>
          </a:p>
        </p:txBody>
      </p:sp>
      <p:sp>
        <p:nvSpPr>
          <p:cNvPr id="6" name="Slide Number Placeholder 5"/>
          <p:cNvSpPr>
            <a:spLocks noGrp="1"/>
          </p:cNvSpPr>
          <p:nvPr>
            <p:ph type="sldNum" sz="quarter" idx="12"/>
          </p:nvPr>
        </p:nvSpPr>
        <p:spPr/>
        <p:txBody>
          <a:bodyPr/>
          <a:lstStyle/>
          <a:p>
            <a:fld id="{23D41D0B-9B44-46F7-B2DD-A73A407D48DC}" type="slidenum">
              <a:rPr lang="en-US" smtClean="0"/>
              <a:pPr/>
              <a:t>36</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305300" y="4139196"/>
            <a:ext cx="4076700" cy="2429713"/>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38436"/>
            <a:ext cx="7680960" cy="1371600"/>
          </a:xfrm>
        </p:spPr>
        <p:txBody>
          <a:bodyPr>
            <a:normAutofit/>
          </a:bodyPr>
          <a:lstStyle/>
          <a:p>
            <a:r>
              <a:rPr lang="en-US" sz="2800" dirty="0" smtClean="0">
                <a:solidFill>
                  <a:srgbClr val="C00000"/>
                </a:solidFill>
              </a:rPr>
              <a:t>Sales Taxes</a:t>
            </a:r>
            <a:endParaRPr lang="en-US" sz="2800" dirty="0">
              <a:solidFill>
                <a:srgbClr val="C00000"/>
              </a:solidFill>
            </a:endParaRPr>
          </a:p>
        </p:txBody>
      </p:sp>
      <p:sp>
        <p:nvSpPr>
          <p:cNvPr id="3" name="Content Placeholder 2"/>
          <p:cNvSpPr>
            <a:spLocks noGrp="1"/>
          </p:cNvSpPr>
          <p:nvPr>
            <p:ph idx="1"/>
          </p:nvPr>
        </p:nvSpPr>
        <p:spPr>
          <a:xfrm>
            <a:off x="292489" y="838200"/>
            <a:ext cx="8458200" cy="4602163"/>
          </a:xfrm>
        </p:spPr>
        <p:txBody>
          <a:bodyPr>
            <a:noAutofit/>
          </a:bodyPr>
          <a:lstStyle/>
          <a:p>
            <a:pPr>
              <a:lnSpc>
                <a:spcPct val="170000"/>
              </a:lnSpc>
            </a:pPr>
            <a:r>
              <a:rPr lang="en-US" dirty="0" smtClean="0"/>
              <a:t>These are taxes that are collected from retail sales, internet based sales and other types of business that charge sales tax. Yacolt currently does not have a sales tax on internet based sales. Revenue from these sources are dependant on sales. Yacolt having few businesses needs to look at all available options for taxation that it is missing due to outdated codes.</a:t>
            </a:r>
          </a:p>
          <a:p>
            <a:pPr>
              <a:lnSpc>
                <a:spcPct val="170000"/>
              </a:lnSpc>
            </a:pPr>
            <a:r>
              <a:rPr lang="en-US" dirty="0" smtClean="0"/>
              <a:t>Additionally, there are taxes collected from telephone use and other utilities. There is no competition for the utilities to increase the tax base. </a:t>
            </a:r>
          </a:p>
          <a:p>
            <a:pPr>
              <a:lnSpc>
                <a:spcPct val="170000"/>
              </a:lnSpc>
            </a:pPr>
            <a:r>
              <a:rPr lang="en-US" dirty="0" smtClean="0"/>
              <a:t>All of these types of taxes are allocated to General  Operations to fill in where there is no property tax allocation.( Remember only 33% of property tax dollars go to the General Fund)  They are based off of per capita/% calculations through the State Treasurer.</a:t>
            </a:r>
            <a:endParaRPr lang="en-US" dirty="0"/>
          </a:p>
        </p:txBody>
      </p:sp>
      <p:sp>
        <p:nvSpPr>
          <p:cNvPr id="4" name="Slide Number Placeholder 3"/>
          <p:cNvSpPr>
            <a:spLocks noGrp="1"/>
          </p:cNvSpPr>
          <p:nvPr>
            <p:ph type="sldNum" sz="quarter" idx="12"/>
          </p:nvPr>
        </p:nvSpPr>
        <p:spPr/>
        <p:txBody>
          <a:bodyPr/>
          <a:lstStyle/>
          <a:p>
            <a:fld id="{23D41D0B-9B44-46F7-B2DD-A73A407D48DC}" type="slidenum">
              <a:rPr lang="en-US" smtClean="0"/>
              <a:pPr/>
              <a:t>37</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4"/>
          <p:cNvSpPr txBox="1">
            <a:spLocks noChangeArrowheads="1"/>
          </p:cNvSpPr>
          <p:nvPr/>
        </p:nvSpPr>
        <p:spPr bwMode="auto">
          <a:xfrm>
            <a:off x="304800" y="304800"/>
            <a:ext cx="6400800" cy="954107"/>
          </a:xfrm>
          <a:prstGeom prst="rect">
            <a:avLst/>
          </a:prstGeom>
          <a:noFill/>
          <a:ln w="9525">
            <a:noFill/>
            <a:miter lim="800000"/>
            <a:headEnd/>
            <a:tailEnd/>
          </a:ln>
        </p:spPr>
        <p:txBody>
          <a:bodyPr wrap="square">
            <a:spAutoFit/>
          </a:bodyPr>
          <a:lstStyle/>
          <a:p>
            <a:pPr>
              <a:defRPr/>
            </a:pPr>
            <a:r>
              <a:rPr lang="en-US" sz="2800" dirty="0">
                <a:solidFill>
                  <a:srgbClr val="C00000"/>
                </a:solidFill>
                <a:latin typeface="Century Gothic" panose="020B0502020202020204" pitchFamily="34" charset="0"/>
              </a:rPr>
              <a:t>Do </a:t>
            </a:r>
            <a:r>
              <a:rPr lang="en-US" sz="2800" dirty="0" smtClean="0">
                <a:solidFill>
                  <a:srgbClr val="C00000"/>
                </a:solidFill>
                <a:latin typeface="Century Gothic" panose="020B0502020202020204" pitchFamily="34" charset="0"/>
              </a:rPr>
              <a:t>You </a:t>
            </a:r>
            <a:r>
              <a:rPr lang="en-US" sz="2800" dirty="0">
                <a:solidFill>
                  <a:srgbClr val="C00000"/>
                </a:solidFill>
                <a:latin typeface="Century Gothic" panose="020B0502020202020204" pitchFamily="34" charset="0"/>
              </a:rPr>
              <a:t>K</a:t>
            </a:r>
            <a:r>
              <a:rPr lang="en-US" sz="2800" dirty="0" smtClean="0">
                <a:solidFill>
                  <a:srgbClr val="C00000"/>
                </a:solidFill>
                <a:latin typeface="Century Gothic" panose="020B0502020202020204" pitchFamily="34" charset="0"/>
              </a:rPr>
              <a:t>now </a:t>
            </a:r>
            <a:r>
              <a:rPr lang="en-US" sz="2800" dirty="0">
                <a:solidFill>
                  <a:srgbClr val="C00000"/>
                </a:solidFill>
                <a:latin typeface="Century Gothic" panose="020B0502020202020204" pitchFamily="34" charset="0"/>
              </a:rPr>
              <a:t>H</a:t>
            </a:r>
            <a:r>
              <a:rPr lang="en-US" sz="2800" dirty="0" smtClean="0">
                <a:solidFill>
                  <a:srgbClr val="C00000"/>
                </a:solidFill>
                <a:latin typeface="Century Gothic" panose="020B0502020202020204" pitchFamily="34" charset="0"/>
              </a:rPr>
              <a:t>ow Retail State </a:t>
            </a:r>
            <a:r>
              <a:rPr lang="en-US" sz="2800" dirty="0">
                <a:solidFill>
                  <a:srgbClr val="C00000"/>
                </a:solidFill>
                <a:latin typeface="Century Gothic" panose="020B0502020202020204" pitchFamily="34" charset="0"/>
              </a:rPr>
              <a:t>Sales Taxes </a:t>
            </a:r>
            <a:r>
              <a:rPr lang="en-US" sz="2800" dirty="0" smtClean="0">
                <a:solidFill>
                  <a:srgbClr val="C00000"/>
                </a:solidFill>
                <a:latin typeface="Century Gothic" panose="020B0502020202020204" pitchFamily="34" charset="0"/>
              </a:rPr>
              <a:t>Are </a:t>
            </a:r>
            <a:r>
              <a:rPr lang="en-US" sz="2800" dirty="0">
                <a:solidFill>
                  <a:srgbClr val="C00000"/>
                </a:solidFill>
                <a:latin typeface="Century Gothic" panose="020B0502020202020204" pitchFamily="34" charset="0"/>
              </a:rPr>
              <a:t>D</a:t>
            </a:r>
            <a:r>
              <a:rPr lang="en-US" sz="2800" dirty="0" smtClean="0">
                <a:solidFill>
                  <a:srgbClr val="C00000"/>
                </a:solidFill>
                <a:latin typeface="Century Gothic" panose="020B0502020202020204" pitchFamily="34" charset="0"/>
              </a:rPr>
              <a:t>istributed</a:t>
            </a:r>
            <a:r>
              <a:rPr lang="en-US" sz="2800" dirty="0">
                <a:solidFill>
                  <a:srgbClr val="C00000"/>
                </a:solidFill>
                <a:latin typeface="Century Gothic" panose="020B0502020202020204" pitchFamily="34" charset="0"/>
              </a:rPr>
              <a:t>?</a:t>
            </a:r>
          </a:p>
        </p:txBody>
      </p:sp>
      <p:graphicFrame>
        <p:nvGraphicFramePr>
          <p:cNvPr id="4" name="Content Placeholder 3"/>
          <p:cNvGraphicFramePr>
            <a:graphicFrameLocks noChangeAspect="1"/>
          </p:cNvGraphicFramePr>
          <p:nvPr>
            <p:extLst>
              <p:ext uri="{D42A27DB-BD31-4B8C-83A1-F6EECF244321}">
                <p14:modId xmlns:p14="http://schemas.microsoft.com/office/powerpoint/2010/main" xmlns="" val="2902264413"/>
              </p:ext>
            </p:extLst>
          </p:nvPr>
        </p:nvGraphicFramePr>
        <p:xfrm>
          <a:off x="304800" y="1564004"/>
          <a:ext cx="7108522" cy="4519964"/>
        </p:xfrm>
        <a:graphic>
          <a:graphicData uri="http://schemas.openxmlformats.org/presentationml/2006/ole">
            <p:oleObj spid="_x0000_s3146" name="Worksheet" r:id="rId5" imgW="11534657" imgH="7334383" progId="Excel.Sheet.12">
              <p:embed/>
            </p:oleObj>
          </a:graphicData>
        </a:graphic>
      </p:graphicFrame>
      <p:sp>
        <p:nvSpPr>
          <p:cNvPr id="6" name="Slide Number Placeholder 4"/>
          <p:cNvSpPr txBox="1">
            <a:spLocks/>
          </p:cNvSpPr>
          <p:nvPr/>
        </p:nvSpPr>
        <p:spPr>
          <a:xfrm>
            <a:off x="8763000" y="6492875"/>
            <a:ext cx="58497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rgbClr val="C00000"/>
                </a:solidFill>
              </a:rPr>
              <a:t>21</a:t>
            </a:r>
            <a:endParaRPr lang="en-US" sz="800" dirty="0">
              <a:solidFill>
                <a:srgbClr val="C00000"/>
              </a:solidFill>
            </a:endParaRPr>
          </a:p>
        </p:txBody>
      </p:sp>
      <p:pic>
        <p:nvPicPr>
          <p:cNvPr id="2" name="Picture 1"/>
          <p:cNvPicPr>
            <a:picLocks noChangeAspect="1"/>
          </p:cNvPicPr>
          <p:nvPr/>
        </p:nvPicPr>
        <p:blipFill>
          <a:blip r:embed="rId6" cstate="print"/>
          <a:stretch>
            <a:fillRect/>
          </a:stretch>
        </p:blipFill>
        <p:spPr>
          <a:xfrm>
            <a:off x="76200" y="152400"/>
            <a:ext cx="9144793" cy="6706194"/>
          </a:xfrm>
          <a:prstGeom prst="rect">
            <a:avLst/>
          </a:prstGeom>
        </p:spPr>
      </p:pic>
    </p:spTree>
    <p:extLst>
      <p:ext uri="{BB962C8B-B14F-4D97-AF65-F5344CB8AC3E}">
        <p14:creationId xmlns:p14="http://schemas.microsoft.com/office/powerpoint/2010/main" xmlns="" val="3824591039"/>
      </p:ext>
    </p:extLst>
  </p:cSld>
  <p:clrMapOvr>
    <a:masterClrMapping/>
  </p:clrMapOvr>
  <mc:AlternateContent xmlns:mc="http://schemas.openxmlformats.org/markup-compatibility/2006">
    <mc:Choice xmlns:p14="http://schemas.microsoft.com/office/powerpoint/2010/main" xmlns="" Requires="p14">
      <p:transition spd="slow" p14:dur="2000" advTm="1000">
        <p:sndAc>
          <p:stSnd>
            <p:snd r:embed="rId7" name="coin.wav"/>
          </p:stSnd>
        </p:sndAc>
      </p:transition>
    </mc:Choice>
    <mc:Fallback>
      <p:transition spd="slow" advTm="1000">
        <p:sndAc>
          <p:stSnd>
            <p:snd r:embed="rId4" name="coin.wav"/>
          </p:stSnd>
        </p:sndAc>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7680960" cy="1371600"/>
          </a:xfrm>
        </p:spPr>
        <p:txBody>
          <a:bodyPr>
            <a:normAutofit/>
          </a:bodyPr>
          <a:lstStyle/>
          <a:p>
            <a:r>
              <a:rPr lang="en-US" sz="2800" dirty="0" smtClean="0">
                <a:solidFill>
                  <a:srgbClr val="C00000"/>
                </a:solidFill>
              </a:rPr>
              <a:t>REET/ Real Estate Excise Tax</a:t>
            </a:r>
            <a:endParaRPr lang="en-US" sz="2800" dirty="0">
              <a:solidFill>
                <a:srgbClr val="C00000"/>
              </a:solidFill>
            </a:endParaRPr>
          </a:p>
        </p:txBody>
      </p:sp>
      <p:sp>
        <p:nvSpPr>
          <p:cNvPr id="3" name="Content Placeholder 2"/>
          <p:cNvSpPr>
            <a:spLocks noGrp="1"/>
          </p:cNvSpPr>
          <p:nvPr>
            <p:ph idx="1"/>
          </p:nvPr>
        </p:nvSpPr>
        <p:spPr>
          <a:xfrm>
            <a:off x="571500" y="2324100"/>
            <a:ext cx="7452360" cy="3931920"/>
          </a:xfrm>
          <a:solidFill>
            <a:srgbClr val="F7F3E9"/>
          </a:solidFill>
        </p:spPr>
        <p:txBody>
          <a:bodyPr>
            <a:normAutofit/>
          </a:bodyPr>
          <a:lstStyle/>
          <a:p>
            <a:pPr>
              <a:buNone/>
            </a:pPr>
            <a:r>
              <a:rPr lang="en-US" dirty="0" smtClean="0"/>
              <a:t>    </a:t>
            </a:r>
          </a:p>
          <a:p>
            <a:pPr marL="171450" indent="0">
              <a:lnSpc>
                <a:spcPct val="150000"/>
              </a:lnSpc>
              <a:buNone/>
            </a:pPr>
            <a:r>
              <a:rPr lang="en-US" sz="1900" dirty="0" smtClean="0"/>
              <a:t>These are tax revenues that are distributed from the State Treasurer. These are treated much like Storm Water. They have restrictions on how they are spent. They are not for general operations or for administration costs.  However, 1% can be used for administrative costs in the Street Fund currently. These funds are marked for Capital Improvements. </a:t>
            </a:r>
            <a:endParaRPr lang="en-US" sz="1900" dirty="0"/>
          </a:p>
        </p:txBody>
      </p:sp>
      <p:sp>
        <p:nvSpPr>
          <p:cNvPr id="5" name="Slide Number Placeholder 4"/>
          <p:cNvSpPr>
            <a:spLocks noGrp="1"/>
          </p:cNvSpPr>
          <p:nvPr>
            <p:ph type="sldNum" sz="quarter" idx="12"/>
          </p:nvPr>
        </p:nvSpPr>
        <p:spPr/>
        <p:txBody>
          <a:bodyPr/>
          <a:lstStyle/>
          <a:p>
            <a:fld id="{23D41D0B-9B44-46F7-B2DD-A73A407D48DC}" type="slidenum">
              <a:rPr lang="en-US" smtClean="0"/>
              <a:pPr/>
              <a:t>39</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77000" y="419100"/>
            <a:ext cx="1905000" cy="19050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229600" cy="5867400"/>
          </a:xfrm>
        </p:spPr>
        <p:txBody>
          <a:bodyPr>
            <a:normAutofit/>
          </a:bodyPr>
          <a:lstStyle/>
          <a:p>
            <a:pPr marL="0" indent="0">
              <a:buNone/>
            </a:pPr>
            <a:r>
              <a:rPr lang="en-US" sz="2800" dirty="0">
                <a:solidFill>
                  <a:srgbClr val="C00000"/>
                </a:solidFill>
              </a:rPr>
              <a:t>Basis of </a:t>
            </a:r>
            <a:r>
              <a:rPr lang="en-US" sz="2800" dirty="0" smtClean="0">
                <a:solidFill>
                  <a:srgbClr val="C00000"/>
                </a:solidFill>
              </a:rPr>
              <a:t>Accounting (cont’d)</a:t>
            </a:r>
            <a:endParaRPr lang="en-US" sz="2800" dirty="0">
              <a:solidFill>
                <a:srgbClr val="C00000"/>
              </a:solidFill>
            </a:endParaRPr>
          </a:p>
          <a:p>
            <a:endParaRPr lang="en-US" sz="800" dirty="0" smtClean="0"/>
          </a:p>
          <a:p>
            <a:pPr>
              <a:lnSpc>
                <a:spcPct val="150000"/>
              </a:lnSpc>
            </a:pPr>
            <a:r>
              <a:rPr lang="en-US" sz="1900" dirty="0" smtClean="0"/>
              <a:t>Proprietary activity includes utility services – storm water, cemetery and it is funded through user fees.  </a:t>
            </a:r>
            <a:r>
              <a:rPr lang="en-US" sz="1900" b="1" i="1" dirty="0" smtClean="0"/>
              <a:t>By law we cannot use your stormwater and utility fees to support general government and the operating budget.</a:t>
            </a:r>
          </a:p>
          <a:p>
            <a:pPr>
              <a:lnSpc>
                <a:spcPct val="150000"/>
              </a:lnSpc>
            </a:pPr>
            <a:r>
              <a:rPr lang="en-US" sz="1900" dirty="0" smtClean="0"/>
              <a:t>Capital Projects are the last major type of activity.  As the name implies these are construction projects which can be governmental or proprietary in nature depending on the project.  These are usually funded by major grants.</a:t>
            </a:r>
            <a:endParaRPr lang="en-US" sz="1900" dirty="0"/>
          </a:p>
        </p:txBody>
      </p:sp>
      <p:sp>
        <p:nvSpPr>
          <p:cNvPr id="2" name="Slide Number Placeholder 1"/>
          <p:cNvSpPr>
            <a:spLocks noGrp="1"/>
          </p:cNvSpPr>
          <p:nvPr>
            <p:ph type="sldNum" sz="quarter" idx="12"/>
          </p:nvPr>
        </p:nvSpPr>
        <p:spPr/>
        <p:txBody>
          <a:bodyPr/>
          <a:lstStyle/>
          <a:p>
            <a:fld id="{23D41D0B-9B44-46F7-B2DD-A73A407D48DC}" type="slidenum">
              <a:rPr lang="en-US" smtClean="0"/>
              <a:pPr/>
              <a:t>4</a:t>
            </a:fld>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xmlns="" val="4074354709"/>
              </p:ext>
            </p:extLst>
          </p:nvPr>
        </p:nvGraphicFramePr>
        <p:xfrm>
          <a:off x="7543800" y="304800"/>
          <a:ext cx="1212850" cy="1058863"/>
        </p:xfrm>
        <a:graphic>
          <a:graphicData uri="http://schemas.openxmlformats.org/presentationml/2006/ole">
            <p:oleObj spid="_x0000_s5173" name="Picture" r:id="rId3" imgW="1362486" imgH="1365524" progId="Word.Picture.8">
              <p:embed/>
            </p:oleObj>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Left Picture Placeholder" descr="Waterfall.&#10;&#10;Picture courtesy of Bill Staples.&#10;"/>
          <p:cNvPicPr>
            <a:picLocks noGrp="1" noChangeAspect="1"/>
          </p:cNvPicPr>
          <p:nvPr>
            <p:ph type="pic" sz="quarter" idx="13"/>
          </p:nvPr>
        </p:nvPicPr>
        <p:blipFill>
          <a:blip r:embed="rId2" cstate="print">
            <a:extLst>
              <a:ext uri="{28A0092B-C50C-407E-A947-70E740481C1C}">
                <a14:useLocalDpi xmlns:a14="http://schemas.microsoft.com/office/drawing/2010/main" xmlns="" val="0"/>
              </a:ext>
            </a:extLst>
          </a:blip>
          <a:srcRect/>
          <a:stretch>
            <a:fillRect/>
          </a:stretch>
        </p:blipFill>
        <p:spPr>
          <a:xfrm>
            <a:off x="990600" y="609600"/>
            <a:ext cx="2056691" cy="3904861"/>
          </a:xfrm>
        </p:spPr>
      </p:pic>
      <p:pic>
        <p:nvPicPr>
          <p:cNvPr id="6" name="Center Picture Placeholder" descr="Snow capped mountain and stream.&#10;&#10;Picture courtesy of Bill Staples.&#10;"/>
          <p:cNvPicPr>
            <a:picLocks noGrp="1" noChangeAspect="1"/>
          </p:cNvPicPr>
          <p:nvPr>
            <p:ph type="pic" sz="quarter" idx="14"/>
          </p:nvPr>
        </p:nvPicPr>
        <p:blipFill>
          <a:blip r:embed="rId3" cstate="print">
            <a:extLst>
              <a:ext uri="{28A0092B-C50C-407E-A947-70E740481C1C}">
                <a14:useLocalDpi xmlns:a14="http://schemas.microsoft.com/office/drawing/2010/main" xmlns="" val="0"/>
              </a:ext>
            </a:extLst>
          </a:blip>
          <a:srcRect/>
          <a:stretch>
            <a:fillRect/>
          </a:stretch>
        </p:blipFill>
        <p:spPr>
          <a:xfrm>
            <a:off x="3516242" y="1235384"/>
            <a:ext cx="1978458" cy="3774056"/>
          </a:xfrm>
        </p:spPr>
      </p:pic>
      <p:pic>
        <p:nvPicPr>
          <p:cNvPr id="7" name="Right Picture Placeholder" descr="Forest stream.&#10;&#10;Picture courtesy of Bill Staples."/>
          <p:cNvPicPr>
            <a:picLocks noGrp="1" noChangeAspect="1"/>
          </p:cNvPicPr>
          <p:nvPr>
            <p:ph type="pic" sz="quarter" idx="15"/>
          </p:nvPr>
        </p:nvPicPr>
        <p:blipFill>
          <a:blip r:embed="rId4" cstate="print">
            <a:extLst>
              <a:ext uri="{28A0092B-C50C-407E-A947-70E740481C1C}">
                <a14:useLocalDpi xmlns:a14="http://schemas.microsoft.com/office/drawing/2010/main" xmlns="" val="0"/>
              </a:ext>
            </a:extLst>
          </a:blip>
          <a:srcRect/>
          <a:stretch>
            <a:fillRect/>
          </a:stretch>
        </p:blipFill>
        <p:spPr>
          <a:xfrm>
            <a:off x="6019800" y="358836"/>
            <a:ext cx="2338255" cy="4445000"/>
          </a:xfrm>
        </p:spPr>
      </p:pic>
      <p:sp>
        <p:nvSpPr>
          <p:cNvPr id="4" name="TextBox 3"/>
          <p:cNvSpPr txBox="1"/>
          <p:nvPr/>
        </p:nvSpPr>
        <p:spPr>
          <a:xfrm>
            <a:off x="457200" y="5056206"/>
            <a:ext cx="8305800" cy="1323439"/>
          </a:xfrm>
          <a:prstGeom prst="rect">
            <a:avLst/>
          </a:prstGeom>
          <a:solidFill>
            <a:srgbClr val="EFECE5"/>
          </a:solidFill>
          <a:ln>
            <a:solidFill>
              <a:srgbClr val="C00000"/>
            </a:solidFill>
          </a:ln>
        </p:spPr>
        <p:txBody>
          <a:bodyPr wrap="square" rtlCol="0">
            <a:spAutoFit/>
          </a:bodyPr>
          <a:lstStyle/>
          <a:p>
            <a:r>
              <a:rPr lang="en-US" dirty="0" smtClean="0"/>
              <a:t>We are currently charging for rental of town hall and parks facilities at the rate of 10.00 per hour for reservations and refundable garbage fees. The maintenance and repairs to the parks and facilities far exceeds the minimal amount of revenue collected to support these services. </a:t>
            </a:r>
          </a:p>
          <a:p>
            <a:endParaRPr lang="en-US" sz="800" dirty="0"/>
          </a:p>
        </p:txBody>
      </p:sp>
      <p:sp>
        <p:nvSpPr>
          <p:cNvPr id="2" name="Rectangle 1"/>
          <p:cNvSpPr/>
          <p:nvPr/>
        </p:nvSpPr>
        <p:spPr>
          <a:xfrm>
            <a:off x="3698205" y="459794"/>
            <a:ext cx="1675459" cy="523220"/>
          </a:xfrm>
          <a:prstGeom prst="rect">
            <a:avLst/>
          </a:prstGeom>
        </p:spPr>
        <p:txBody>
          <a:bodyPr wrap="none">
            <a:spAutoFit/>
          </a:bodyPr>
          <a:lstStyle/>
          <a:p>
            <a:r>
              <a:rPr lang="en-US" sz="2800" dirty="0" smtClean="0">
                <a:solidFill>
                  <a:srgbClr val="C00000"/>
                </a:solidFill>
              </a:rPr>
              <a:t>Use Fees</a:t>
            </a:r>
            <a:endParaRPr lang="en-US" sz="2800" dirty="0"/>
          </a:p>
        </p:txBody>
      </p:sp>
      <p:sp>
        <p:nvSpPr>
          <p:cNvPr id="9" name="Slide Number Placeholder 3"/>
          <p:cNvSpPr txBox="1">
            <a:spLocks/>
          </p:cNvSpPr>
          <p:nvPr/>
        </p:nvSpPr>
        <p:spPr>
          <a:xfrm>
            <a:off x="8763000" y="6520847"/>
            <a:ext cx="58497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rgbClr val="C00000"/>
                </a:solidFill>
              </a:rPr>
              <a:t>23</a:t>
            </a:r>
            <a:endParaRPr lang="en-US" sz="800" dirty="0">
              <a:solidFill>
                <a:srgbClr val="C00000"/>
              </a:solidFill>
            </a:endParaRPr>
          </a:p>
        </p:txBody>
      </p:sp>
    </p:spTree>
    <p:extLst>
      <p:ext uri="{BB962C8B-B14F-4D97-AF65-F5344CB8AC3E}">
        <p14:creationId xmlns:p14="http://schemas.microsoft.com/office/powerpoint/2010/main" xmlns="" val="25960019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3401" y="685800"/>
            <a:ext cx="8077200" cy="5486399"/>
          </a:xfrm>
          <a:prstGeom prst="rect">
            <a:avLst/>
          </a:prstGeom>
        </p:spPr>
      </p:pic>
      <p:sp>
        <p:nvSpPr>
          <p:cNvPr id="4" name="Rectangle 3"/>
          <p:cNvSpPr/>
          <p:nvPr/>
        </p:nvSpPr>
        <p:spPr>
          <a:xfrm>
            <a:off x="1905000" y="228600"/>
            <a:ext cx="3657600" cy="6400800"/>
          </a:xfrm>
          <a:prstGeom prst="rect">
            <a:avLst/>
          </a:prstGeom>
          <a:gradFill>
            <a:gsLst>
              <a:gs pos="0">
                <a:srgbClr val="000000">
                  <a:alpha val="0"/>
                </a:srgbClr>
              </a:gs>
              <a:gs pos="40000">
                <a:srgbClr val="2F5B4D"/>
              </a:gs>
              <a:gs pos="100000">
                <a:srgbClr val="000000">
                  <a:alpha val="9804"/>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133600" y="1905000"/>
            <a:ext cx="3200400" cy="2308324"/>
          </a:xfrm>
          <a:prstGeom prst="rect">
            <a:avLst/>
          </a:prstGeom>
          <a:noFill/>
        </p:spPr>
        <p:txBody>
          <a:bodyPr wrap="square" rtlCol="0">
            <a:spAutoFit/>
          </a:bodyPr>
          <a:lstStyle/>
          <a:p>
            <a:pPr algn="ctr"/>
            <a:r>
              <a:rPr lang="en-US" sz="3600" dirty="0" smtClean="0">
                <a:solidFill>
                  <a:schemeClr val="bg1"/>
                </a:solidFill>
                <a:latin typeface="+mj-lt"/>
              </a:rPr>
              <a:t>What about the Marijuana Tax?</a:t>
            </a:r>
            <a:endParaRPr lang="en-US" sz="3600" dirty="0">
              <a:solidFill>
                <a:schemeClr val="bg1"/>
              </a:solidFill>
              <a:latin typeface="+mj-lt"/>
            </a:endParaRPr>
          </a:p>
        </p:txBody>
      </p:sp>
      <p:sp>
        <p:nvSpPr>
          <p:cNvPr id="9" name="Slide Number Placeholder 3"/>
          <p:cNvSpPr txBox="1">
            <a:spLocks/>
          </p:cNvSpPr>
          <p:nvPr/>
        </p:nvSpPr>
        <p:spPr>
          <a:xfrm>
            <a:off x="8763000" y="6446837"/>
            <a:ext cx="58497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rgbClr val="C00000"/>
                </a:solidFill>
              </a:rPr>
              <a:t>24</a:t>
            </a:r>
            <a:endParaRPr lang="en-US" sz="800" dirty="0">
              <a:solidFill>
                <a:srgbClr val="C00000"/>
              </a:solidFill>
            </a:endParaRPr>
          </a:p>
        </p:txBody>
      </p:sp>
      <p:sp>
        <p:nvSpPr>
          <p:cNvPr id="2" name="TextBox 1"/>
          <p:cNvSpPr txBox="1"/>
          <p:nvPr/>
        </p:nvSpPr>
        <p:spPr>
          <a:xfrm>
            <a:off x="6375165" y="4787204"/>
            <a:ext cx="2286000"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smtClean="0"/>
              <a:t>Municipalities that have approved sales and grow operations are seeing the benefits of this tax in infrastructure and law enforcement  </a:t>
            </a:r>
            <a:endParaRPr lang="en-US" sz="1400" dirty="0"/>
          </a:p>
        </p:txBody>
      </p:sp>
    </p:spTree>
    <p:extLst>
      <p:ext uri="{BB962C8B-B14F-4D97-AF65-F5344CB8AC3E}">
        <p14:creationId xmlns:p14="http://schemas.microsoft.com/office/powerpoint/2010/main" xmlns="" val="389557814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1371600"/>
          </a:xfrm>
        </p:spPr>
        <p:txBody>
          <a:bodyPr>
            <a:normAutofit/>
          </a:bodyPr>
          <a:lstStyle/>
          <a:p>
            <a:r>
              <a:rPr lang="en-US" sz="2800" dirty="0" smtClean="0">
                <a:solidFill>
                  <a:srgbClr val="C00000"/>
                </a:solidFill>
              </a:rPr>
              <a:t>Revenues We </a:t>
            </a:r>
            <a:r>
              <a:rPr lang="en-US" sz="2800" dirty="0">
                <a:solidFill>
                  <a:srgbClr val="C00000"/>
                </a:solidFill>
              </a:rPr>
              <a:t>D</a:t>
            </a:r>
            <a:r>
              <a:rPr lang="en-US" sz="2800" dirty="0" smtClean="0">
                <a:solidFill>
                  <a:srgbClr val="C00000"/>
                </a:solidFill>
              </a:rPr>
              <a:t>o </a:t>
            </a:r>
            <a:r>
              <a:rPr lang="en-US" sz="2800" dirty="0">
                <a:solidFill>
                  <a:srgbClr val="C00000"/>
                </a:solidFill>
              </a:rPr>
              <a:t>N</a:t>
            </a:r>
            <a:r>
              <a:rPr lang="en-US" sz="2800" dirty="0" smtClean="0">
                <a:solidFill>
                  <a:srgbClr val="C00000"/>
                </a:solidFill>
              </a:rPr>
              <a:t>ot </a:t>
            </a:r>
            <a:r>
              <a:rPr lang="en-US" sz="2800" dirty="0">
                <a:solidFill>
                  <a:srgbClr val="C00000"/>
                </a:solidFill>
              </a:rPr>
              <a:t>R</a:t>
            </a:r>
            <a:r>
              <a:rPr lang="en-US" sz="2800" dirty="0" smtClean="0">
                <a:solidFill>
                  <a:srgbClr val="C00000"/>
                </a:solidFill>
              </a:rPr>
              <a:t>eceive </a:t>
            </a:r>
            <a:r>
              <a:rPr lang="en-US" sz="2800" dirty="0">
                <a:solidFill>
                  <a:srgbClr val="C00000"/>
                </a:solidFill>
              </a:rPr>
              <a:t>L</a:t>
            </a:r>
            <a:r>
              <a:rPr lang="en-US" sz="2800" dirty="0" smtClean="0">
                <a:solidFill>
                  <a:srgbClr val="C00000"/>
                </a:solidFill>
              </a:rPr>
              <a:t>ike </a:t>
            </a:r>
            <a:r>
              <a:rPr lang="en-US" sz="2800" dirty="0">
                <a:solidFill>
                  <a:srgbClr val="C00000"/>
                </a:solidFill>
              </a:rPr>
              <a:t>O</a:t>
            </a:r>
            <a:r>
              <a:rPr lang="en-US" sz="2800" dirty="0" smtClean="0">
                <a:solidFill>
                  <a:srgbClr val="C00000"/>
                </a:solidFill>
              </a:rPr>
              <a:t>ther Municipalities:</a:t>
            </a:r>
            <a:endParaRPr lang="en-US" sz="2800" dirty="0">
              <a:solidFill>
                <a:srgbClr val="C00000"/>
              </a:solidFill>
            </a:endParaRPr>
          </a:p>
        </p:txBody>
      </p:sp>
      <p:sp>
        <p:nvSpPr>
          <p:cNvPr id="3" name="Content Placeholder 2"/>
          <p:cNvSpPr>
            <a:spLocks noGrp="1"/>
          </p:cNvSpPr>
          <p:nvPr>
            <p:ph idx="1"/>
          </p:nvPr>
        </p:nvSpPr>
        <p:spPr>
          <a:xfrm>
            <a:off x="344805" y="1676400"/>
            <a:ext cx="8484870" cy="3931920"/>
          </a:xfrm>
        </p:spPr>
        <p:txBody>
          <a:bodyPr>
            <a:normAutofit/>
          </a:bodyPr>
          <a:lstStyle/>
          <a:p>
            <a:pPr marL="0" indent="0">
              <a:buNone/>
            </a:pPr>
            <a:r>
              <a:rPr lang="en-US" sz="3000" dirty="0">
                <a:solidFill>
                  <a:srgbClr val="C00000"/>
                </a:solidFill>
              </a:rPr>
              <a:t>Lodging (Hotel-Motel) Tax</a:t>
            </a:r>
          </a:p>
          <a:p>
            <a:pPr>
              <a:lnSpc>
                <a:spcPct val="150000"/>
              </a:lnSpc>
            </a:pPr>
            <a:r>
              <a:rPr lang="en-US" dirty="0" smtClean="0"/>
              <a:t>Cities may tax the amount charged by hotels, motels, rooming houses, private campgrounds, RV parks, and similar facilities for periods of occupancy of less than one month. The tax is collected as a sales and use tax by business and is paid by the customer at the time of transaction.</a:t>
            </a:r>
          </a:p>
          <a:p>
            <a:pPr>
              <a:lnSpc>
                <a:spcPct val="150000"/>
              </a:lnSpc>
            </a:pPr>
            <a:r>
              <a:rPr lang="en-US" dirty="0" smtClean="0"/>
              <a:t>These can also be used toward tourism. </a:t>
            </a:r>
          </a:p>
          <a:p>
            <a:pPr marL="0" indent="0" algn="ctr">
              <a:buNone/>
            </a:pPr>
            <a:r>
              <a:rPr lang="en-US" dirty="0" smtClean="0">
                <a:solidFill>
                  <a:srgbClr val="C00000"/>
                </a:solidFill>
              </a:rPr>
              <a:t>Since the town does not have any of the above we do not collect for this. </a:t>
            </a:r>
          </a:p>
        </p:txBody>
      </p:sp>
      <p:sp>
        <p:nvSpPr>
          <p:cNvPr id="4" name="Slide Number Placeholder 3"/>
          <p:cNvSpPr>
            <a:spLocks noGrp="1"/>
          </p:cNvSpPr>
          <p:nvPr>
            <p:ph type="sldNum" sz="quarter" idx="12"/>
          </p:nvPr>
        </p:nvSpPr>
        <p:spPr/>
        <p:txBody>
          <a:bodyPr/>
          <a:lstStyle/>
          <a:p>
            <a:fld id="{23D41D0B-9B44-46F7-B2DD-A73A407D48DC}" type="slidenum">
              <a:rPr lang="en-US" smtClean="0"/>
              <a:pPr/>
              <a:t>42</a:t>
            </a:fld>
            <a:endParaRPr lang="en-US" dirty="0"/>
          </a:p>
        </p:txBody>
      </p:sp>
    </p:spTree>
    <p:extLst>
      <p:ext uri="{BB962C8B-B14F-4D97-AF65-F5344CB8AC3E}">
        <p14:creationId xmlns:p14="http://schemas.microsoft.com/office/powerpoint/2010/main" xmlns="" val="108774172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685800"/>
            <a:ext cx="7680960" cy="1371600"/>
          </a:xfrm>
        </p:spPr>
        <p:txBody>
          <a:bodyPr>
            <a:normAutofit/>
          </a:bodyPr>
          <a:lstStyle/>
          <a:p>
            <a:r>
              <a:rPr lang="en-US" sz="2800" dirty="0" smtClean="0">
                <a:solidFill>
                  <a:srgbClr val="C00000"/>
                </a:solidFill>
              </a:rPr>
              <a:t>Gambling Excise Tax</a:t>
            </a:r>
            <a:endParaRPr lang="en-US" sz="2800" dirty="0">
              <a:solidFill>
                <a:srgbClr val="C00000"/>
              </a:solidFill>
            </a:endParaRPr>
          </a:p>
        </p:txBody>
      </p:sp>
      <p:sp>
        <p:nvSpPr>
          <p:cNvPr id="3" name="Content Placeholder 2"/>
          <p:cNvSpPr>
            <a:spLocks noGrp="1"/>
          </p:cNvSpPr>
          <p:nvPr>
            <p:ph idx="1"/>
          </p:nvPr>
        </p:nvSpPr>
        <p:spPr>
          <a:xfrm>
            <a:off x="381000" y="2438400"/>
            <a:ext cx="8104624" cy="4419600"/>
          </a:xfrm>
        </p:spPr>
        <p:txBody>
          <a:bodyPr>
            <a:normAutofit/>
          </a:bodyPr>
          <a:lstStyle/>
          <a:p>
            <a:pPr>
              <a:lnSpc>
                <a:spcPct val="150000"/>
              </a:lnSpc>
            </a:pPr>
            <a:r>
              <a:rPr lang="en-US" sz="1900" dirty="0" smtClean="0"/>
              <a:t>Cities are authorized to collect taxes on gambling activities within specified limits. The state does not impose gambling excise taxes. The state makes a distinction in what gambling activities can be taxed and in tax rates based on whether the gambling activities are conducted by charitable and non profit organizations or whether they are conducted for profit. There are maximum rates depending on the activity. </a:t>
            </a:r>
          </a:p>
          <a:p>
            <a:pPr marL="0" indent="0" algn="ctr">
              <a:buNone/>
            </a:pPr>
            <a:r>
              <a:rPr lang="en-US" sz="1900" dirty="0" smtClean="0">
                <a:solidFill>
                  <a:srgbClr val="C00000"/>
                </a:solidFill>
              </a:rPr>
              <a:t>Since we do not have a casino or card room this is also a tax that we do not collect, additionally we have a code that prohibits some of these activities. </a:t>
            </a:r>
            <a:endParaRPr lang="en-US" sz="1900" dirty="0"/>
          </a:p>
        </p:txBody>
      </p:sp>
      <p:sp>
        <p:nvSpPr>
          <p:cNvPr id="5" name="Slide Number Placeholder 4"/>
          <p:cNvSpPr>
            <a:spLocks noGrp="1"/>
          </p:cNvSpPr>
          <p:nvPr>
            <p:ph type="sldNum" sz="quarter" idx="12"/>
          </p:nvPr>
        </p:nvSpPr>
        <p:spPr/>
        <p:txBody>
          <a:bodyPr/>
          <a:lstStyle/>
          <a:p>
            <a:fld id="{23D41D0B-9B44-46F7-B2DD-A73A407D48DC}" type="slidenum">
              <a:rPr lang="en-US" smtClean="0"/>
              <a:pPr/>
              <a:t>43</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19800" y="477260"/>
            <a:ext cx="2618224" cy="1961140"/>
          </a:xfrm>
          <a:prstGeom prst="rect">
            <a:avLst/>
          </a:prstGeom>
          <a:ln>
            <a:noFill/>
          </a:ln>
          <a:effectLst>
            <a:softEdge rad="112500"/>
          </a:effectLst>
        </p:spPr>
      </p:pic>
    </p:spTree>
    <p:extLst>
      <p:ext uri="{BB962C8B-B14F-4D97-AF65-F5344CB8AC3E}">
        <p14:creationId xmlns:p14="http://schemas.microsoft.com/office/powerpoint/2010/main" xmlns="" val="1430680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34890"/>
            <a:ext cx="7680960" cy="1371600"/>
          </a:xfrm>
        </p:spPr>
        <p:txBody>
          <a:bodyPr>
            <a:normAutofit/>
          </a:bodyPr>
          <a:lstStyle/>
          <a:p>
            <a:r>
              <a:rPr lang="en-US" sz="2800" dirty="0" smtClean="0">
                <a:solidFill>
                  <a:srgbClr val="C00000"/>
                </a:solidFill>
              </a:rPr>
              <a:t>Local Option Commercial Parking Tax</a:t>
            </a:r>
            <a:endParaRPr lang="en-US" sz="2800" dirty="0">
              <a:solidFill>
                <a:srgbClr val="C00000"/>
              </a:solidFill>
            </a:endParaRPr>
          </a:p>
        </p:txBody>
      </p:sp>
      <p:sp>
        <p:nvSpPr>
          <p:cNvPr id="3" name="Content Placeholder 2"/>
          <p:cNvSpPr>
            <a:spLocks noGrp="1"/>
          </p:cNvSpPr>
          <p:nvPr>
            <p:ph idx="1"/>
          </p:nvPr>
        </p:nvSpPr>
        <p:spPr>
          <a:xfrm>
            <a:off x="457200" y="1533486"/>
            <a:ext cx="8229600" cy="3931920"/>
          </a:xfrm>
        </p:spPr>
        <p:txBody>
          <a:bodyPr>
            <a:normAutofit/>
          </a:bodyPr>
          <a:lstStyle/>
          <a:p>
            <a:pPr>
              <a:lnSpc>
                <a:spcPct val="150000"/>
              </a:lnSpc>
            </a:pPr>
            <a:r>
              <a:rPr lang="en-US" sz="1900" dirty="0" smtClean="0"/>
              <a:t>This tax may be levied by a city within its boundaries and by a county in the unincorporated areas. There is no limit on this tax rate and many ways of assessing the tax are allowed. Rates vary by any reasonable factor, including location of the facility, time of entry and exit, duration of parking, and type or use of vehicle. The parking business owner collects this tax and remits to the county for remittance. There are currently no counties that levy this tax, but there are 6 cities in the State of </a:t>
            </a:r>
            <a:r>
              <a:rPr lang="en-US" sz="1900" dirty="0" err="1" smtClean="0"/>
              <a:t>Wa</a:t>
            </a:r>
            <a:r>
              <a:rPr lang="en-US" sz="1900" dirty="0" smtClean="0"/>
              <a:t>. that do. </a:t>
            </a:r>
          </a:p>
          <a:p>
            <a:pPr marL="0" indent="0">
              <a:buNone/>
            </a:pPr>
            <a:endParaRPr lang="en-US" dirty="0"/>
          </a:p>
        </p:txBody>
      </p:sp>
      <p:sp>
        <p:nvSpPr>
          <p:cNvPr id="4" name="Slide Number Placeholder 3"/>
          <p:cNvSpPr>
            <a:spLocks noGrp="1"/>
          </p:cNvSpPr>
          <p:nvPr>
            <p:ph type="sldNum" sz="quarter" idx="12"/>
          </p:nvPr>
        </p:nvSpPr>
        <p:spPr/>
        <p:txBody>
          <a:bodyPr/>
          <a:lstStyle/>
          <a:p>
            <a:fld id="{23D41D0B-9B44-46F7-B2DD-A73A407D48DC}" type="slidenum">
              <a:rPr lang="en-US" smtClean="0"/>
              <a:pPr/>
              <a:t>44</a:t>
            </a:fld>
            <a:endParaRPr lang="en-US" dirty="0"/>
          </a:p>
        </p:txBody>
      </p:sp>
    </p:spTree>
    <p:extLst>
      <p:ext uri="{BB962C8B-B14F-4D97-AF65-F5344CB8AC3E}">
        <p14:creationId xmlns:p14="http://schemas.microsoft.com/office/powerpoint/2010/main" xmlns="" val="6854068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48411"/>
            <a:ext cx="7680960" cy="1371600"/>
          </a:xfrm>
        </p:spPr>
        <p:txBody>
          <a:bodyPr>
            <a:normAutofit/>
          </a:bodyPr>
          <a:lstStyle/>
          <a:p>
            <a:r>
              <a:rPr lang="en-US" sz="2800" dirty="0" smtClean="0">
                <a:solidFill>
                  <a:srgbClr val="C00000"/>
                </a:solidFill>
              </a:rPr>
              <a:t>Transportation Benefit Sales Tax</a:t>
            </a:r>
            <a:endParaRPr lang="en-US" sz="2800" dirty="0">
              <a:solidFill>
                <a:srgbClr val="C00000"/>
              </a:solidFill>
            </a:endParaRPr>
          </a:p>
        </p:txBody>
      </p:sp>
      <p:sp>
        <p:nvSpPr>
          <p:cNvPr id="3" name="Content Placeholder 2"/>
          <p:cNvSpPr>
            <a:spLocks noGrp="1"/>
          </p:cNvSpPr>
          <p:nvPr>
            <p:ph idx="1"/>
          </p:nvPr>
        </p:nvSpPr>
        <p:spPr>
          <a:xfrm>
            <a:off x="533400" y="1338943"/>
            <a:ext cx="8001000" cy="3931920"/>
          </a:xfrm>
        </p:spPr>
        <p:txBody>
          <a:bodyPr>
            <a:normAutofit/>
          </a:bodyPr>
          <a:lstStyle/>
          <a:p>
            <a:pPr>
              <a:lnSpc>
                <a:spcPct val="150000"/>
              </a:lnSpc>
            </a:pPr>
            <a:r>
              <a:rPr lang="en-US" sz="1900" dirty="0" smtClean="0"/>
              <a:t>Cities may form a transportation benefit district under RCW 36.73 to acquire, construct, improve, provide, and fund transportation improvements. One funding option is a voter approved 0.2 percent sales tax. The sales tax may be levied for an initial 10 years and renewed for another 10 years with a vote. </a:t>
            </a:r>
            <a:endParaRPr lang="en-US" sz="1900" dirty="0"/>
          </a:p>
          <a:p>
            <a:pPr>
              <a:lnSpc>
                <a:spcPct val="150000"/>
              </a:lnSpc>
            </a:pPr>
            <a:r>
              <a:rPr lang="en-US" sz="1900" dirty="0" smtClean="0"/>
              <a:t>Additionally a Transit Sales and Use Tax may be levied up to 0.9 percent for public transportation uses. </a:t>
            </a:r>
          </a:p>
        </p:txBody>
      </p:sp>
      <p:sp>
        <p:nvSpPr>
          <p:cNvPr id="5" name="Slide Number Placeholder 4"/>
          <p:cNvSpPr>
            <a:spLocks noGrp="1"/>
          </p:cNvSpPr>
          <p:nvPr>
            <p:ph type="sldNum" sz="quarter" idx="12"/>
          </p:nvPr>
        </p:nvSpPr>
        <p:spPr/>
        <p:txBody>
          <a:bodyPr/>
          <a:lstStyle/>
          <a:p>
            <a:fld id="{23D41D0B-9B44-46F7-B2DD-A73A407D48DC}" type="slidenum">
              <a:rPr lang="en-US" smtClean="0"/>
              <a:pPr/>
              <a:t>45</a:t>
            </a:fld>
            <a:endParaRPr lang="en-US" dirty="0"/>
          </a:p>
        </p:txBody>
      </p:sp>
      <p:sp>
        <p:nvSpPr>
          <p:cNvPr id="4" name="TextBox 3"/>
          <p:cNvSpPr txBox="1"/>
          <p:nvPr/>
        </p:nvSpPr>
        <p:spPr>
          <a:xfrm>
            <a:off x="533400" y="5117507"/>
            <a:ext cx="8001000" cy="1477328"/>
          </a:xfrm>
          <a:prstGeom prst="rect">
            <a:avLst/>
          </a:prstGeom>
          <a:solidFill>
            <a:srgbClr val="F2F0E2"/>
          </a:solidFill>
          <a:ln>
            <a:solidFill>
              <a:srgbClr val="C00000"/>
            </a:solidFill>
          </a:ln>
        </p:spPr>
        <p:txBody>
          <a:bodyPr wrap="square" rtlCol="0">
            <a:spAutoFit/>
          </a:bodyPr>
          <a:lstStyle/>
          <a:p>
            <a:r>
              <a:rPr lang="en-US" dirty="0"/>
              <a:t>We have discussed in the past the creation of transportation benefit district charging a flat fee for vehicle licenses in order to fund transportation improvements. </a:t>
            </a:r>
            <a:r>
              <a:rPr lang="en-US" dirty="0" smtClean="0"/>
              <a:t>With changes in legislation more cities are utilizing this benefit of revenue by creating these boards. </a:t>
            </a:r>
            <a:endParaRPr lang="en-US" dirty="0"/>
          </a:p>
          <a:p>
            <a:endParaRPr lang="en-US" dirty="0"/>
          </a:p>
        </p:txBody>
      </p:sp>
    </p:spTree>
    <p:extLst>
      <p:ext uri="{BB962C8B-B14F-4D97-AF65-F5344CB8AC3E}">
        <p14:creationId xmlns:p14="http://schemas.microsoft.com/office/powerpoint/2010/main" xmlns="" val="317872017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680960" cy="1371600"/>
          </a:xfrm>
        </p:spPr>
        <p:txBody>
          <a:bodyPr/>
          <a:lstStyle/>
          <a:p>
            <a:r>
              <a:rPr lang="en-US" sz="2800" dirty="0" smtClean="0">
                <a:solidFill>
                  <a:srgbClr val="C00000"/>
                </a:solidFill>
              </a:rPr>
              <a:t>High Capacity Transportation</a:t>
            </a:r>
            <a:r>
              <a:rPr lang="en-US" dirty="0" smtClean="0"/>
              <a:t>	</a:t>
            </a:r>
            <a:endParaRPr lang="en-US" dirty="0"/>
          </a:p>
        </p:txBody>
      </p:sp>
      <p:sp>
        <p:nvSpPr>
          <p:cNvPr id="3" name="Content Placeholder 2"/>
          <p:cNvSpPr>
            <a:spLocks noGrp="1"/>
          </p:cNvSpPr>
          <p:nvPr>
            <p:ph idx="1"/>
          </p:nvPr>
        </p:nvSpPr>
        <p:spPr>
          <a:xfrm>
            <a:off x="533400" y="1219200"/>
            <a:ext cx="8153400" cy="3931920"/>
          </a:xfrm>
        </p:spPr>
        <p:txBody>
          <a:bodyPr>
            <a:normAutofit/>
          </a:bodyPr>
          <a:lstStyle/>
          <a:p>
            <a:pPr>
              <a:lnSpc>
                <a:spcPct val="150000"/>
              </a:lnSpc>
            </a:pPr>
            <a:r>
              <a:rPr lang="en-US" sz="1900" dirty="0" smtClean="0"/>
              <a:t>Any county or city with a transit system, metropolitan municipal corporation, public transportation benefit area, high capacity transportation corridor area or regional transit authority may ask the voters to levy up to 1.0 percent sale and use tax specifically for high capacity transportation systems. The tax must be voter approved by majority of the vote. Currently, larger cities such as King, Snohomish, and Pierce Counties have this tax levy. </a:t>
            </a:r>
            <a:endParaRPr lang="en-US" sz="1900" dirty="0"/>
          </a:p>
        </p:txBody>
      </p:sp>
      <p:sp>
        <p:nvSpPr>
          <p:cNvPr id="5" name="Slide Number Placeholder 4"/>
          <p:cNvSpPr>
            <a:spLocks noGrp="1"/>
          </p:cNvSpPr>
          <p:nvPr>
            <p:ph type="sldNum" sz="quarter" idx="12"/>
          </p:nvPr>
        </p:nvSpPr>
        <p:spPr/>
        <p:txBody>
          <a:bodyPr/>
          <a:lstStyle/>
          <a:p>
            <a:fld id="{23D41D0B-9B44-46F7-B2DD-A73A407D48DC}" type="slidenum">
              <a:rPr lang="en-US" smtClean="0"/>
              <a:pPr/>
              <a:t>46</a:t>
            </a:fld>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l="29128" b="-101"/>
          <a:stretch/>
        </p:blipFill>
        <p:spPr>
          <a:xfrm>
            <a:off x="5161511" y="4309049"/>
            <a:ext cx="3794760" cy="2432108"/>
          </a:xfrm>
          <a:prstGeom prst="rect">
            <a:avLst/>
          </a:prstGeom>
          <a:ln>
            <a:noFill/>
          </a:ln>
          <a:effectLst>
            <a:softEdge rad="112500"/>
          </a:effectLst>
        </p:spPr>
      </p:pic>
    </p:spTree>
    <p:extLst>
      <p:ext uri="{BB962C8B-B14F-4D97-AF65-F5344CB8AC3E}">
        <p14:creationId xmlns:p14="http://schemas.microsoft.com/office/powerpoint/2010/main" xmlns="" val="37968458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D41D0B-9B44-46F7-B2DD-A73A407D48DC}" type="slidenum">
              <a:rPr lang="en-US" smtClean="0"/>
              <a:pPr/>
              <a:t>47</a:t>
            </a:fld>
            <a:endParaRPr lang="en-US" dirty="0"/>
          </a:p>
        </p:txBody>
      </p:sp>
      <p:sp>
        <p:nvSpPr>
          <p:cNvPr id="6" name="Title 1"/>
          <p:cNvSpPr>
            <a:spLocks noGrp="1"/>
          </p:cNvSpPr>
          <p:nvPr>
            <p:ph type="title"/>
          </p:nvPr>
        </p:nvSpPr>
        <p:spPr>
          <a:xfrm>
            <a:off x="381000" y="381000"/>
            <a:ext cx="7680960" cy="1371600"/>
          </a:xfrm>
        </p:spPr>
        <p:txBody>
          <a:bodyPr/>
          <a:lstStyle/>
          <a:p>
            <a:r>
              <a:rPr lang="en-US" sz="2800" dirty="0" smtClean="0">
                <a:solidFill>
                  <a:srgbClr val="C00000"/>
                </a:solidFill>
              </a:rPr>
              <a:t>2018 Shared Expected Revenue</a:t>
            </a:r>
            <a:r>
              <a:rPr lang="en-US" dirty="0" smtClean="0"/>
              <a:t>	</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xmlns="" val="1426793238"/>
              </p:ext>
            </p:extLst>
          </p:nvPr>
        </p:nvGraphicFramePr>
        <p:xfrm>
          <a:off x="685799" y="1447800"/>
          <a:ext cx="7772401" cy="4562476"/>
        </p:xfrm>
        <a:graphic>
          <a:graphicData uri="http://schemas.openxmlformats.org/drawingml/2006/table">
            <a:tbl>
              <a:tblPr>
                <a:tableStyleId>{5C22544A-7EE6-4342-B048-85BDC9FD1C3A}</a:tableStyleId>
              </a:tblPr>
              <a:tblGrid>
                <a:gridCol w="1227221"/>
                <a:gridCol w="1537960"/>
                <a:gridCol w="2487326"/>
                <a:gridCol w="359984"/>
                <a:gridCol w="2159910"/>
              </a:tblGrid>
              <a:tr h="457200">
                <a:tc gridSpan="3">
                  <a:txBody>
                    <a:bodyPr/>
                    <a:lstStyle/>
                    <a:p>
                      <a:pPr algn="ctr" fontAlgn="b"/>
                      <a:endParaRPr lang="en-US" sz="1700" b="1" i="0" u="none" strike="noStrike" dirty="0">
                        <a:solidFill>
                          <a:srgbClr val="000000"/>
                        </a:solidFill>
                        <a:effectLst/>
                        <a:latin typeface="Calibri" panose="020F0502020204030204" pitchFamily="34" charset="0"/>
                      </a:endParaRPr>
                    </a:p>
                  </a:txBody>
                  <a:tcPr marL="9148" marR="9148" marT="9148" marB="0" anchor="b"/>
                </a:tc>
                <a:tc hMerge="1">
                  <a:txBody>
                    <a:bodyPr/>
                    <a:lstStyle/>
                    <a:p>
                      <a:endParaRPr lang="en-US"/>
                    </a:p>
                  </a:txBody>
                  <a:tcPr/>
                </a:tc>
                <a:tc hMerge="1">
                  <a:txBody>
                    <a:bodyPr/>
                    <a:lstStyle/>
                    <a:p>
                      <a:endParaRPr lang="en-US"/>
                    </a:p>
                  </a:txBody>
                  <a:tcPr/>
                </a:tc>
                <a:tc>
                  <a:txBody>
                    <a:bodyPr/>
                    <a:lstStyle/>
                    <a:p>
                      <a:pPr algn="ctr" fontAlgn="b"/>
                      <a:r>
                        <a:rPr lang="en-US" sz="1700" u="none" strike="noStrike">
                          <a:effectLst/>
                        </a:rPr>
                        <a:t> </a:t>
                      </a:r>
                      <a:endParaRPr lang="en-US" sz="1700" b="0" i="0" u="none" strike="noStrike">
                        <a:solidFill>
                          <a:srgbClr val="000000"/>
                        </a:solidFill>
                        <a:effectLst/>
                        <a:latin typeface="Calibri" panose="020F0502020204030204" pitchFamily="34" charset="0"/>
                      </a:endParaRPr>
                    </a:p>
                  </a:txBody>
                  <a:tcPr marL="9148" marR="9148" marT="9148" marB="0" anchor="b"/>
                </a:tc>
                <a:tc>
                  <a:txBody>
                    <a:bodyPr/>
                    <a:lstStyle/>
                    <a:p>
                      <a:pPr algn="r" fontAlgn="b"/>
                      <a:r>
                        <a:rPr lang="en-US" sz="1700" b="1" u="none" strike="noStrike" dirty="0" smtClean="0">
                          <a:effectLst/>
                        </a:rPr>
                        <a:t>Per Capita</a:t>
                      </a:r>
                      <a:endParaRPr lang="en-US" sz="1700" b="1" i="0" u="none" strike="noStrike" dirty="0">
                        <a:solidFill>
                          <a:srgbClr val="000000"/>
                        </a:solidFill>
                        <a:effectLst/>
                        <a:latin typeface="Calibri" panose="020F0502020204030204" pitchFamily="34" charset="0"/>
                      </a:endParaRPr>
                    </a:p>
                  </a:txBody>
                  <a:tcPr marL="9148" marR="9148" marT="9148" marB="0" anchor="b"/>
                </a:tc>
              </a:tr>
              <a:tr h="283597">
                <a:tc gridSpan="2">
                  <a:txBody>
                    <a:bodyPr/>
                    <a:lstStyle/>
                    <a:p>
                      <a:pPr algn="l" fontAlgn="b"/>
                      <a:r>
                        <a:rPr lang="en-US" sz="1700" u="none" strike="noStrike" dirty="0">
                          <a:effectLst/>
                        </a:rPr>
                        <a:t>Liquor Profits</a:t>
                      </a:r>
                      <a:endParaRPr lang="en-US" sz="1700" b="0" i="0" u="none" strike="noStrike" dirty="0">
                        <a:solidFill>
                          <a:srgbClr val="000000"/>
                        </a:solidFill>
                        <a:effectLst/>
                        <a:latin typeface="Calibri" panose="020F0502020204030204" pitchFamily="34" charset="0"/>
                      </a:endParaRPr>
                    </a:p>
                  </a:txBody>
                  <a:tcPr marL="9148" marR="9148" marT="9148" marB="0" anchor="b"/>
                </a:tc>
                <a:tc hMerge="1">
                  <a:txBody>
                    <a:bodyPr/>
                    <a:lstStyle/>
                    <a:p>
                      <a:endParaRPr lang="en-US"/>
                    </a:p>
                  </a:txBody>
                  <a:tcPr/>
                </a:tc>
                <a:tc>
                  <a:txBody>
                    <a:bodyPr/>
                    <a:lstStyle/>
                    <a:p>
                      <a:pPr algn="r" fontAlgn="b"/>
                      <a:r>
                        <a:rPr lang="en-US" sz="1700" u="none" strike="noStrike">
                          <a:effectLst/>
                        </a:rPr>
                        <a:t>$13,985.00</a:t>
                      </a:r>
                      <a:endParaRPr lang="en-US" sz="1700" b="0" i="0" u="none" strike="noStrike">
                        <a:solidFill>
                          <a:srgbClr val="000000"/>
                        </a:solidFill>
                        <a:effectLst/>
                        <a:latin typeface="Calibri" panose="020F0502020204030204" pitchFamily="34" charset="0"/>
                      </a:endParaRPr>
                    </a:p>
                  </a:txBody>
                  <a:tcPr marL="9148" marR="9148" marT="9148" marB="0" anchor="b"/>
                </a:tc>
                <a:tc>
                  <a:txBody>
                    <a:bodyPr/>
                    <a:lstStyle/>
                    <a:p>
                      <a:pPr algn="l" fontAlgn="b"/>
                      <a:endParaRPr lang="en-US" sz="1700" b="0" i="0" u="none" strike="noStrike">
                        <a:solidFill>
                          <a:srgbClr val="000000"/>
                        </a:solidFill>
                        <a:effectLst/>
                        <a:latin typeface="Calibri" panose="020F0502020204030204" pitchFamily="34" charset="0"/>
                      </a:endParaRPr>
                    </a:p>
                  </a:txBody>
                  <a:tcPr marL="9148" marR="9148" marT="9148" marB="0" anchor="b"/>
                </a:tc>
                <a:tc>
                  <a:txBody>
                    <a:bodyPr/>
                    <a:lstStyle/>
                    <a:p>
                      <a:pPr algn="r" fontAlgn="b"/>
                      <a:r>
                        <a:rPr lang="en-US" sz="1700" u="none" strike="noStrike">
                          <a:effectLst/>
                        </a:rPr>
                        <a:t>$8.45</a:t>
                      </a:r>
                      <a:endParaRPr lang="en-US" sz="1700" b="0" i="0" u="none" strike="noStrike">
                        <a:solidFill>
                          <a:srgbClr val="000000"/>
                        </a:solidFill>
                        <a:effectLst/>
                        <a:latin typeface="Calibri" panose="020F0502020204030204" pitchFamily="34" charset="0"/>
                      </a:endParaRPr>
                    </a:p>
                  </a:txBody>
                  <a:tcPr marL="9148" marR="9148" marT="9148" marB="0" anchor="b"/>
                </a:tc>
              </a:tr>
              <a:tr h="411647">
                <a:tc gridSpan="2">
                  <a:txBody>
                    <a:bodyPr/>
                    <a:lstStyle/>
                    <a:p>
                      <a:pPr algn="l" fontAlgn="b"/>
                      <a:r>
                        <a:rPr lang="en-US" sz="1700" u="none" strike="noStrike">
                          <a:effectLst/>
                        </a:rPr>
                        <a:t>Liquor Tax</a:t>
                      </a:r>
                      <a:endParaRPr lang="en-US" sz="1700" b="0" i="0" u="none" strike="noStrike">
                        <a:solidFill>
                          <a:srgbClr val="000000"/>
                        </a:solidFill>
                        <a:effectLst/>
                        <a:latin typeface="Calibri" panose="020F0502020204030204" pitchFamily="34" charset="0"/>
                      </a:endParaRPr>
                    </a:p>
                  </a:txBody>
                  <a:tcPr marL="9148" marR="9148" marT="9148" marB="0" anchor="b"/>
                </a:tc>
                <a:tc hMerge="1">
                  <a:txBody>
                    <a:bodyPr/>
                    <a:lstStyle/>
                    <a:p>
                      <a:endParaRPr lang="en-US"/>
                    </a:p>
                  </a:txBody>
                  <a:tcPr/>
                </a:tc>
                <a:tc>
                  <a:txBody>
                    <a:bodyPr/>
                    <a:lstStyle/>
                    <a:p>
                      <a:pPr algn="r" fontAlgn="b"/>
                      <a:r>
                        <a:rPr lang="en-US" sz="1700" u="none" strike="noStrike">
                          <a:effectLst/>
                        </a:rPr>
                        <a:t>$7,729.00</a:t>
                      </a:r>
                      <a:endParaRPr lang="en-US" sz="1700" b="0" i="0" u="none" strike="noStrike">
                        <a:solidFill>
                          <a:srgbClr val="000000"/>
                        </a:solidFill>
                        <a:effectLst/>
                        <a:latin typeface="Calibri" panose="020F0502020204030204" pitchFamily="34" charset="0"/>
                      </a:endParaRPr>
                    </a:p>
                  </a:txBody>
                  <a:tcPr marL="9148" marR="9148" marT="9148" marB="0" anchor="b"/>
                </a:tc>
                <a:tc>
                  <a:txBody>
                    <a:bodyPr/>
                    <a:lstStyle/>
                    <a:p>
                      <a:pPr algn="l" fontAlgn="b"/>
                      <a:endParaRPr lang="en-US" sz="1700" b="0" i="0" u="none" strike="noStrike">
                        <a:solidFill>
                          <a:srgbClr val="000000"/>
                        </a:solidFill>
                        <a:effectLst/>
                        <a:latin typeface="Calibri" panose="020F0502020204030204" pitchFamily="34" charset="0"/>
                      </a:endParaRPr>
                    </a:p>
                  </a:txBody>
                  <a:tcPr marL="9148" marR="9148" marT="9148" marB="0" anchor="b"/>
                </a:tc>
                <a:tc>
                  <a:txBody>
                    <a:bodyPr/>
                    <a:lstStyle/>
                    <a:p>
                      <a:pPr algn="r" fontAlgn="b"/>
                      <a:r>
                        <a:rPr lang="en-US" sz="1700" u="none" strike="noStrike">
                          <a:effectLst/>
                        </a:rPr>
                        <a:t>$4.67</a:t>
                      </a:r>
                      <a:endParaRPr lang="en-US" sz="1700" b="0" i="0" u="none" strike="noStrike">
                        <a:solidFill>
                          <a:srgbClr val="000000"/>
                        </a:solidFill>
                        <a:effectLst/>
                        <a:latin typeface="Calibri" panose="020F0502020204030204" pitchFamily="34" charset="0"/>
                      </a:endParaRPr>
                    </a:p>
                  </a:txBody>
                  <a:tcPr marL="9148" marR="9148" marT="9148" marB="0" anchor="b"/>
                </a:tc>
              </a:tr>
              <a:tr h="533400">
                <a:tc gridSpan="2">
                  <a:txBody>
                    <a:bodyPr/>
                    <a:lstStyle/>
                    <a:p>
                      <a:pPr algn="l" fontAlgn="b"/>
                      <a:r>
                        <a:rPr lang="en-US" sz="1700" u="none" strike="noStrike">
                          <a:effectLst/>
                        </a:rPr>
                        <a:t>Criminal Justice</a:t>
                      </a:r>
                      <a:endParaRPr lang="en-US" sz="1700" b="0" i="0" u="none" strike="noStrike">
                        <a:solidFill>
                          <a:srgbClr val="000000"/>
                        </a:solidFill>
                        <a:effectLst/>
                        <a:latin typeface="Calibri" panose="020F0502020204030204" pitchFamily="34" charset="0"/>
                      </a:endParaRPr>
                    </a:p>
                  </a:txBody>
                  <a:tcPr marL="9148" marR="9148" marT="9148" marB="0" anchor="b"/>
                </a:tc>
                <a:tc hMerge="1">
                  <a:txBody>
                    <a:bodyPr/>
                    <a:lstStyle/>
                    <a:p>
                      <a:endParaRPr lang="en-US"/>
                    </a:p>
                  </a:txBody>
                  <a:tcPr/>
                </a:tc>
                <a:tc>
                  <a:txBody>
                    <a:bodyPr/>
                    <a:lstStyle/>
                    <a:p>
                      <a:pPr algn="r" fontAlgn="b"/>
                      <a:r>
                        <a:rPr lang="en-US" sz="1700" u="none" strike="noStrike">
                          <a:effectLst/>
                        </a:rPr>
                        <a:t>$1,000.00</a:t>
                      </a:r>
                      <a:endParaRPr lang="en-US" sz="1700" b="0" i="0" u="none" strike="noStrike">
                        <a:solidFill>
                          <a:srgbClr val="000000"/>
                        </a:solidFill>
                        <a:effectLst/>
                        <a:latin typeface="Calibri" panose="020F0502020204030204" pitchFamily="34" charset="0"/>
                      </a:endParaRPr>
                    </a:p>
                  </a:txBody>
                  <a:tcPr marL="9148" marR="9148" marT="9148" marB="0" anchor="b"/>
                </a:tc>
                <a:tc>
                  <a:txBody>
                    <a:bodyPr/>
                    <a:lstStyle/>
                    <a:p>
                      <a:pPr algn="l" fontAlgn="b"/>
                      <a:endParaRPr lang="en-US" sz="1700" b="0" i="0" u="none" strike="noStrike">
                        <a:solidFill>
                          <a:srgbClr val="000000"/>
                        </a:solidFill>
                        <a:effectLst/>
                        <a:latin typeface="Calibri" panose="020F0502020204030204" pitchFamily="34" charset="0"/>
                      </a:endParaRPr>
                    </a:p>
                  </a:txBody>
                  <a:tcPr marL="9148" marR="9148" marT="9148" marB="0" anchor="b"/>
                </a:tc>
                <a:tc>
                  <a:txBody>
                    <a:bodyPr/>
                    <a:lstStyle/>
                    <a:p>
                      <a:pPr algn="r" fontAlgn="b"/>
                      <a:r>
                        <a:rPr lang="en-US" sz="1700" u="none" strike="noStrike">
                          <a:effectLst/>
                        </a:rPr>
                        <a:t>$0.31</a:t>
                      </a:r>
                      <a:endParaRPr lang="en-US" sz="1700" b="0" i="0" u="none" strike="noStrike">
                        <a:solidFill>
                          <a:srgbClr val="000000"/>
                        </a:solidFill>
                        <a:effectLst/>
                        <a:latin typeface="Calibri" panose="020F0502020204030204" pitchFamily="34" charset="0"/>
                      </a:endParaRPr>
                    </a:p>
                  </a:txBody>
                  <a:tcPr marL="9148" marR="9148" marT="9148" marB="0" anchor="b"/>
                </a:tc>
              </a:tr>
              <a:tr h="536091">
                <a:tc gridSpan="2">
                  <a:txBody>
                    <a:bodyPr/>
                    <a:lstStyle/>
                    <a:p>
                      <a:pPr algn="l" fontAlgn="b"/>
                      <a:r>
                        <a:rPr lang="en-US" sz="1700" u="none" strike="noStrike">
                          <a:effectLst/>
                        </a:rPr>
                        <a:t>Criminal Justice Special</a:t>
                      </a:r>
                      <a:endParaRPr lang="en-US" sz="1700" b="0" i="0" u="none" strike="noStrike">
                        <a:solidFill>
                          <a:srgbClr val="000000"/>
                        </a:solidFill>
                        <a:effectLst/>
                        <a:latin typeface="Calibri" panose="020F0502020204030204" pitchFamily="34" charset="0"/>
                      </a:endParaRPr>
                    </a:p>
                  </a:txBody>
                  <a:tcPr marL="9148" marR="9148" marT="9148" marB="0" anchor="b"/>
                </a:tc>
                <a:tc hMerge="1">
                  <a:txBody>
                    <a:bodyPr/>
                    <a:lstStyle/>
                    <a:p>
                      <a:endParaRPr lang="en-US"/>
                    </a:p>
                  </a:txBody>
                  <a:tcPr/>
                </a:tc>
                <a:tc>
                  <a:txBody>
                    <a:bodyPr/>
                    <a:lstStyle/>
                    <a:p>
                      <a:pPr algn="r" fontAlgn="b"/>
                      <a:r>
                        <a:rPr lang="en-US" sz="1700" u="none" strike="noStrike">
                          <a:effectLst/>
                        </a:rPr>
                        <a:t>$1,721.00</a:t>
                      </a:r>
                      <a:endParaRPr lang="en-US" sz="1700" b="0" i="0" u="none" strike="noStrike">
                        <a:solidFill>
                          <a:srgbClr val="000000"/>
                        </a:solidFill>
                        <a:effectLst/>
                        <a:latin typeface="Calibri" panose="020F0502020204030204" pitchFamily="34" charset="0"/>
                      </a:endParaRPr>
                    </a:p>
                  </a:txBody>
                  <a:tcPr marL="9148" marR="9148" marT="9148" marB="0" anchor="b"/>
                </a:tc>
                <a:tc>
                  <a:txBody>
                    <a:bodyPr/>
                    <a:lstStyle/>
                    <a:p>
                      <a:pPr algn="l" fontAlgn="b"/>
                      <a:endParaRPr lang="en-US" sz="1700" b="0" i="0" u="none" strike="noStrike">
                        <a:solidFill>
                          <a:srgbClr val="000000"/>
                        </a:solidFill>
                        <a:effectLst/>
                        <a:latin typeface="Calibri" panose="020F0502020204030204" pitchFamily="34" charset="0"/>
                      </a:endParaRPr>
                    </a:p>
                  </a:txBody>
                  <a:tcPr marL="9148" marR="9148" marT="9148" marB="0" anchor="b"/>
                </a:tc>
                <a:tc>
                  <a:txBody>
                    <a:bodyPr/>
                    <a:lstStyle/>
                    <a:p>
                      <a:pPr algn="r" fontAlgn="b"/>
                      <a:r>
                        <a:rPr lang="en-US" sz="1700" u="none" strike="noStrike">
                          <a:effectLst/>
                        </a:rPr>
                        <a:t>$1.04</a:t>
                      </a:r>
                      <a:endParaRPr lang="en-US" sz="1700" b="0" i="0" u="none" strike="noStrike">
                        <a:solidFill>
                          <a:srgbClr val="000000"/>
                        </a:solidFill>
                        <a:effectLst/>
                        <a:latin typeface="Calibri" panose="020F0502020204030204" pitchFamily="34" charset="0"/>
                      </a:endParaRPr>
                    </a:p>
                  </a:txBody>
                  <a:tcPr marL="9148" marR="9148" marT="9148" marB="0" anchor="b"/>
                </a:tc>
              </a:tr>
              <a:tr h="451362">
                <a:tc>
                  <a:txBody>
                    <a:bodyPr/>
                    <a:lstStyle/>
                    <a:p>
                      <a:pPr algn="l" fontAlgn="b"/>
                      <a:r>
                        <a:rPr lang="en-US" sz="1700" u="none" strike="noStrike">
                          <a:effectLst/>
                        </a:rPr>
                        <a:t>Gas Tax</a:t>
                      </a:r>
                      <a:endParaRPr lang="en-US" sz="1700" b="0" i="0" u="none" strike="noStrike">
                        <a:solidFill>
                          <a:srgbClr val="000000"/>
                        </a:solidFill>
                        <a:effectLst/>
                        <a:latin typeface="Calibri" panose="020F0502020204030204" pitchFamily="34" charset="0"/>
                      </a:endParaRPr>
                    </a:p>
                  </a:txBody>
                  <a:tcPr marL="9148" marR="9148" marT="9148" marB="0" anchor="b"/>
                </a:tc>
                <a:tc>
                  <a:txBody>
                    <a:bodyPr/>
                    <a:lstStyle/>
                    <a:p>
                      <a:pPr algn="l" fontAlgn="b"/>
                      <a:endParaRPr lang="en-US" sz="1700" b="0" i="0" u="none" strike="noStrike">
                        <a:solidFill>
                          <a:srgbClr val="000000"/>
                        </a:solidFill>
                        <a:effectLst/>
                        <a:latin typeface="Calibri" panose="020F0502020204030204" pitchFamily="34" charset="0"/>
                      </a:endParaRPr>
                    </a:p>
                  </a:txBody>
                  <a:tcPr marL="9148" marR="9148" marT="9148" marB="0" anchor="b"/>
                </a:tc>
                <a:tc>
                  <a:txBody>
                    <a:bodyPr/>
                    <a:lstStyle/>
                    <a:p>
                      <a:pPr algn="r" fontAlgn="b"/>
                      <a:r>
                        <a:rPr lang="en-US" sz="1700" u="none" strike="noStrike">
                          <a:effectLst/>
                        </a:rPr>
                        <a:t>$34,490.00</a:t>
                      </a:r>
                      <a:endParaRPr lang="en-US" sz="1700" b="0" i="0" u="none" strike="noStrike">
                        <a:solidFill>
                          <a:srgbClr val="000000"/>
                        </a:solidFill>
                        <a:effectLst/>
                        <a:latin typeface="Calibri" panose="020F0502020204030204" pitchFamily="34" charset="0"/>
                      </a:endParaRPr>
                    </a:p>
                  </a:txBody>
                  <a:tcPr marL="9148" marR="9148" marT="9148" marB="0" anchor="b"/>
                </a:tc>
                <a:tc>
                  <a:txBody>
                    <a:bodyPr/>
                    <a:lstStyle/>
                    <a:p>
                      <a:pPr algn="l" fontAlgn="b"/>
                      <a:endParaRPr lang="en-US" sz="1700" b="0" i="0" u="none" strike="noStrike">
                        <a:solidFill>
                          <a:srgbClr val="000000"/>
                        </a:solidFill>
                        <a:effectLst/>
                        <a:latin typeface="Calibri" panose="020F0502020204030204" pitchFamily="34" charset="0"/>
                      </a:endParaRPr>
                    </a:p>
                  </a:txBody>
                  <a:tcPr marL="9148" marR="9148" marT="9148" marB="0" anchor="b"/>
                </a:tc>
                <a:tc>
                  <a:txBody>
                    <a:bodyPr/>
                    <a:lstStyle/>
                    <a:p>
                      <a:pPr algn="r" fontAlgn="b"/>
                      <a:r>
                        <a:rPr lang="en-US" sz="1700" u="none" strike="noStrike">
                          <a:effectLst/>
                        </a:rPr>
                        <a:t>$20.84</a:t>
                      </a:r>
                      <a:endParaRPr lang="en-US" sz="1700" b="0" i="0" u="none" strike="noStrike">
                        <a:solidFill>
                          <a:srgbClr val="000000"/>
                        </a:solidFill>
                        <a:effectLst/>
                        <a:latin typeface="Calibri" panose="020F0502020204030204" pitchFamily="34" charset="0"/>
                      </a:endParaRPr>
                    </a:p>
                  </a:txBody>
                  <a:tcPr marL="9148" marR="9148" marT="9148" marB="0" anchor="b"/>
                </a:tc>
              </a:tr>
              <a:tr h="533400">
                <a:tc gridSpan="2">
                  <a:txBody>
                    <a:bodyPr/>
                    <a:lstStyle/>
                    <a:p>
                      <a:pPr algn="l" fontAlgn="b"/>
                      <a:r>
                        <a:rPr lang="en-US" sz="1700" u="none" strike="noStrike">
                          <a:effectLst/>
                        </a:rPr>
                        <a:t>Increased Gas Tax</a:t>
                      </a:r>
                      <a:endParaRPr lang="en-US" sz="1700" b="0" i="0" u="none" strike="noStrike">
                        <a:solidFill>
                          <a:srgbClr val="000000"/>
                        </a:solidFill>
                        <a:effectLst/>
                        <a:latin typeface="Calibri" panose="020F0502020204030204" pitchFamily="34" charset="0"/>
                      </a:endParaRPr>
                    </a:p>
                  </a:txBody>
                  <a:tcPr marL="9148" marR="9148" marT="9148" marB="0" anchor="b"/>
                </a:tc>
                <a:tc hMerge="1">
                  <a:txBody>
                    <a:bodyPr/>
                    <a:lstStyle/>
                    <a:p>
                      <a:endParaRPr lang="en-US"/>
                    </a:p>
                  </a:txBody>
                  <a:tcPr/>
                </a:tc>
                <a:tc>
                  <a:txBody>
                    <a:bodyPr/>
                    <a:lstStyle/>
                    <a:p>
                      <a:pPr algn="r" fontAlgn="b"/>
                      <a:r>
                        <a:rPr lang="en-US" sz="1700" u="none" strike="noStrike">
                          <a:effectLst/>
                        </a:rPr>
                        <a:t>$1,523.00</a:t>
                      </a:r>
                      <a:endParaRPr lang="en-US" sz="1700" b="0" i="0" u="none" strike="noStrike">
                        <a:solidFill>
                          <a:srgbClr val="000000"/>
                        </a:solidFill>
                        <a:effectLst/>
                        <a:latin typeface="Calibri" panose="020F0502020204030204" pitchFamily="34" charset="0"/>
                      </a:endParaRPr>
                    </a:p>
                  </a:txBody>
                  <a:tcPr marL="9148" marR="9148" marT="9148" marB="0" anchor="b"/>
                </a:tc>
                <a:tc>
                  <a:txBody>
                    <a:bodyPr/>
                    <a:lstStyle/>
                    <a:p>
                      <a:pPr algn="l" fontAlgn="b"/>
                      <a:endParaRPr lang="en-US" sz="1700" b="0" i="0" u="none" strike="noStrike">
                        <a:solidFill>
                          <a:srgbClr val="000000"/>
                        </a:solidFill>
                        <a:effectLst/>
                        <a:latin typeface="Calibri" panose="020F0502020204030204" pitchFamily="34" charset="0"/>
                      </a:endParaRPr>
                    </a:p>
                  </a:txBody>
                  <a:tcPr marL="9148" marR="9148" marT="9148" marB="0" anchor="b"/>
                </a:tc>
                <a:tc>
                  <a:txBody>
                    <a:bodyPr/>
                    <a:lstStyle/>
                    <a:p>
                      <a:pPr algn="r" fontAlgn="b"/>
                      <a:r>
                        <a:rPr lang="en-US" sz="1700" u="none" strike="noStrike">
                          <a:effectLst/>
                        </a:rPr>
                        <a:t>$0.92</a:t>
                      </a:r>
                      <a:endParaRPr lang="en-US" sz="1700" b="0" i="0" u="none" strike="noStrike">
                        <a:solidFill>
                          <a:srgbClr val="000000"/>
                        </a:solidFill>
                        <a:effectLst/>
                        <a:latin typeface="Calibri" panose="020F0502020204030204" pitchFamily="34" charset="0"/>
                      </a:endParaRPr>
                    </a:p>
                  </a:txBody>
                  <a:tcPr marL="9148" marR="9148" marT="9148" marB="0" anchor="b"/>
                </a:tc>
              </a:tr>
              <a:tr h="536091">
                <a:tc gridSpan="2">
                  <a:txBody>
                    <a:bodyPr/>
                    <a:lstStyle/>
                    <a:p>
                      <a:pPr algn="l" fontAlgn="b"/>
                      <a:r>
                        <a:rPr lang="en-US" sz="1700" u="none" strike="noStrike">
                          <a:effectLst/>
                        </a:rPr>
                        <a:t>Mutli Modal Distribution</a:t>
                      </a:r>
                      <a:endParaRPr lang="en-US" sz="1700" b="0" i="0" u="none" strike="noStrike">
                        <a:solidFill>
                          <a:srgbClr val="000000"/>
                        </a:solidFill>
                        <a:effectLst/>
                        <a:latin typeface="Calibri" panose="020F0502020204030204" pitchFamily="34" charset="0"/>
                      </a:endParaRPr>
                    </a:p>
                  </a:txBody>
                  <a:tcPr marL="9148" marR="9148" marT="9148" marB="0" anchor="b"/>
                </a:tc>
                <a:tc hMerge="1">
                  <a:txBody>
                    <a:bodyPr/>
                    <a:lstStyle/>
                    <a:p>
                      <a:endParaRPr lang="en-US"/>
                    </a:p>
                  </a:txBody>
                  <a:tcPr/>
                </a:tc>
                <a:tc>
                  <a:txBody>
                    <a:bodyPr/>
                    <a:lstStyle/>
                    <a:p>
                      <a:pPr algn="r" fontAlgn="b"/>
                      <a:r>
                        <a:rPr lang="en-US" sz="1700" u="none" strike="noStrike">
                          <a:effectLst/>
                        </a:rPr>
                        <a:t>$1,738.00</a:t>
                      </a:r>
                      <a:endParaRPr lang="en-US" sz="1700" b="0" i="0" u="none" strike="noStrike">
                        <a:solidFill>
                          <a:srgbClr val="000000"/>
                        </a:solidFill>
                        <a:effectLst/>
                        <a:latin typeface="Calibri" panose="020F0502020204030204" pitchFamily="34" charset="0"/>
                      </a:endParaRPr>
                    </a:p>
                  </a:txBody>
                  <a:tcPr marL="9148" marR="9148" marT="9148" marB="0" anchor="b"/>
                </a:tc>
                <a:tc>
                  <a:txBody>
                    <a:bodyPr/>
                    <a:lstStyle/>
                    <a:p>
                      <a:pPr algn="l" fontAlgn="b"/>
                      <a:endParaRPr lang="en-US" sz="1700" b="0" i="0" u="none" strike="noStrike">
                        <a:solidFill>
                          <a:srgbClr val="000000"/>
                        </a:solidFill>
                        <a:effectLst/>
                        <a:latin typeface="Calibri" panose="020F0502020204030204" pitchFamily="34" charset="0"/>
                      </a:endParaRPr>
                    </a:p>
                  </a:txBody>
                  <a:tcPr marL="9148" marR="9148" marT="9148" marB="0" anchor="b"/>
                </a:tc>
                <a:tc>
                  <a:txBody>
                    <a:bodyPr/>
                    <a:lstStyle/>
                    <a:p>
                      <a:pPr algn="r" fontAlgn="b"/>
                      <a:r>
                        <a:rPr lang="en-US" sz="1700" u="none" strike="noStrike">
                          <a:effectLst/>
                        </a:rPr>
                        <a:t>$1.05</a:t>
                      </a:r>
                      <a:endParaRPr lang="en-US" sz="1700" b="0" i="0" u="none" strike="noStrike">
                        <a:solidFill>
                          <a:srgbClr val="000000"/>
                        </a:solidFill>
                        <a:effectLst/>
                        <a:latin typeface="Calibri" panose="020F0502020204030204" pitchFamily="34" charset="0"/>
                      </a:endParaRPr>
                    </a:p>
                  </a:txBody>
                  <a:tcPr marL="9148" marR="9148" marT="9148" marB="0" anchor="b"/>
                </a:tc>
              </a:tr>
              <a:tr h="536091">
                <a:tc gridSpan="2">
                  <a:txBody>
                    <a:bodyPr/>
                    <a:lstStyle/>
                    <a:p>
                      <a:pPr algn="l" fontAlgn="b"/>
                      <a:r>
                        <a:rPr lang="en-US" sz="1700" u="sng" strike="noStrike" dirty="0">
                          <a:effectLst/>
                        </a:rPr>
                        <a:t>Marijuana Excise Tax</a:t>
                      </a:r>
                      <a:endParaRPr lang="en-US" sz="1700" b="0" i="0" u="sng" strike="noStrike" dirty="0">
                        <a:solidFill>
                          <a:srgbClr val="000000"/>
                        </a:solidFill>
                        <a:effectLst/>
                        <a:latin typeface="Calibri" panose="020F0502020204030204" pitchFamily="34" charset="0"/>
                      </a:endParaRPr>
                    </a:p>
                  </a:txBody>
                  <a:tcPr marL="9148" marR="9148" marT="9148" marB="0" anchor="b"/>
                </a:tc>
                <a:tc hMerge="1">
                  <a:txBody>
                    <a:bodyPr/>
                    <a:lstStyle/>
                    <a:p>
                      <a:endParaRPr lang="en-US"/>
                    </a:p>
                  </a:txBody>
                  <a:tcPr/>
                </a:tc>
                <a:tc>
                  <a:txBody>
                    <a:bodyPr/>
                    <a:lstStyle/>
                    <a:p>
                      <a:pPr algn="r" fontAlgn="b"/>
                      <a:r>
                        <a:rPr lang="en-US" sz="1700" u="sng" strike="noStrike">
                          <a:effectLst/>
                        </a:rPr>
                        <a:t>$960.00</a:t>
                      </a:r>
                      <a:endParaRPr lang="en-US" sz="1700" b="0" i="0" u="sng" strike="noStrike">
                        <a:solidFill>
                          <a:srgbClr val="000000"/>
                        </a:solidFill>
                        <a:effectLst/>
                        <a:latin typeface="Calibri" panose="020F0502020204030204" pitchFamily="34" charset="0"/>
                      </a:endParaRPr>
                    </a:p>
                  </a:txBody>
                  <a:tcPr marL="9148" marR="9148" marT="9148" marB="0" anchor="b"/>
                </a:tc>
                <a:tc>
                  <a:txBody>
                    <a:bodyPr/>
                    <a:lstStyle/>
                    <a:p>
                      <a:pPr algn="l" fontAlgn="b"/>
                      <a:endParaRPr lang="en-US" sz="1700" b="0" i="0" u="sng" strike="noStrike">
                        <a:solidFill>
                          <a:srgbClr val="000000"/>
                        </a:solidFill>
                        <a:effectLst/>
                        <a:latin typeface="Calibri" panose="020F0502020204030204" pitchFamily="34" charset="0"/>
                      </a:endParaRPr>
                    </a:p>
                  </a:txBody>
                  <a:tcPr marL="9148" marR="9148" marT="9148" marB="0" anchor="b"/>
                </a:tc>
                <a:tc>
                  <a:txBody>
                    <a:bodyPr/>
                    <a:lstStyle/>
                    <a:p>
                      <a:pPr algn="r" fontAlgn="b"/>
                      <a:r>
                        <a:rPr lang="en-US" sz="1700" u="sng" strike="noStrike">
                          <a:effectLst/>
                        </a:rPr>
                        <a:t>$0.58</a:t>
                      </a:r>
                      <a:endParaRPr lang="en-US" sz="1700" b="0" i="0" u="sng" strike="noStrike">
                        <a:solidFill>
                          <a:srgbClr val="000000"/>
                        </a:solidFill>
                        <a:effectLst/>
                        <a:latin typeface="Calibri" panose="020F0502020204030204" pitchFamily="34" charset="0"/>
                      </a:endParaRPr>
                    </a:p>
                  </a:txBody>
                  <a:tcPr marL="9148" marR="9148" marT="9148" marB="0" anchor="b"/>
                </a:tc>
              </a:tr>
              <a:tr h="283597">
                <a:tc>
                  <a:txBody>
                    <a:bodyPr/>
                    <a:lstStyle/>
                    <a:p>
                      <a:pPr algn="l" fontAlgn="b"/>
                      <a:r>
                        <a:rPr lang="en-US" sz="1700" b="1" u="none" strike="noStrike" dirty="0">
                          <a:effectLst/>
                        </a:rPr>
                        <a:t>Total</a:t>
                      </a:r>
                      <a:endParaRPr lang="en-US" sz="1700" b="1" i="0" u="none" strike="noStrike" dirty="0">
                        <a:solidFill>
                          <a:srgbClr val="000000"/>
                        </a:solidFill>
                        <a:effectLst/>
                        <a:latin typeface="Calibri" panose="020F0502020204030204" pitchFamily="34" charset="0"/>
                      </a:endParaRPr>
                    </a:p>
                  </a:txBody>
                  <a:tcPr marL="9148" marR="9148" marT="9148" marB="0" anchor="b"/>
                </a:tc>
                <a:tc>
                  <a:txBody>
                    <a:bodyPr/>
                    <a:lstStyle/>
                    <a:p>
                      <a:pPr algn="l" fontAlgn="b"/>
                      <a:endParaRPr lang="en-US" sz="1700" b="0" i="0" u="none" strike="noStrike">
                        <a:solidFill>
                          <a:srgbClr val="000000"/>
                        </a:solidFill>
                        <a:effectLst/>
                        <a:latin typeface="Calibri" panose="020F0502020204030204" pitchFamily="34" charset="0"/>
                      </a:endParaRPr>
                    </a:p>
                  </a:txBody>
                  <a:tcPr marL="9148" marR="9148" marT="9148" marB="0" anchor="b"/>
                </a:tc>
                <a:tc>
                  <a:txBody>
                    <a:bodyPr/>
                    <a:lstStyle/>
                    <a:p>
                      <a:pPr algn="r" fontAlgn="b"/>
                      <a:r>
                        <a:rPr lang="en-US" sz="1700" b="1" u="none" strike="noStrike" dirty="0">
                          <a:effectLst/>
                        </a:rPr>
                        <a:t>$63,146.00</a:t>
                      </a:r>
                      <a:endParaRPr lang="en-US" sz="1700" b="1" i="0" u="none" strike="noStrike" dirty="0">
                        <a:solidFill>
                          <a:srgbClr val="000000"/>
                        </a:solidFill>
                        <a:effectLst/>
                        <a:latin typeface="Calibri" panose="020F0502020204030204" pitchFamily="34" charset="0"/>
                      </a:endParaRPr>
                    </a:p>
                  </a:txBody>
                  <a:tcPr marL="9148" marR="9148" marT="9148" marB="0" anchor="b"/>
                </a:tc>
                <a:tc>
                  <a:txBody>
                    <a:bodyPr/>
                    <a:lstStyle/>
                    <a:p>
                      <a:pPr algn="l" fontAlgn="b"/>
                      <a:endParaRPr lang="en-US" sz="1700" b="1" i="0" u="none" strike="noStrike" dirty="0">
                        <a:solidFill>
                          <a:srgbClr val="000000"/>
                        </a:solidFill>
                        <a:effectLst/>
                        <a:latin typeface="Calibri" panose="020F0502020204030204" pitchFamily="34" charset="0"/>
                      </a:endParaRPr>
                    </a:p>
                  </a:txBody>
                  <a:tcPr marL="9148" marR="9148" marT="9148" marB="0" anchor="b"/>
                </a:tc>
                <a:tc>
                  <a:txBody>
                    <a:bodyPr/>
                    <a:lstStyle/>
                    <a:p>
                      <a:pPr algn="r" fontAlgn="b"/>
                      <a:r>
                        <a:rPr lang="en-US" sz="1700" b="1" u="none" strike="noStrike" dirty="0">
                          <a:effectLst/>
                        </a:rPr>
                        <a:t>$37.86</a:t>
                      </a:r>
                      <a:endParaRPr lang="en-US" sz="1700" b="1" i="0" u="none" strike="noStrike" dirty="0">
                        <a:solidFill>
                          <a:srgbClr val="000000"/>
                        </a:solidFill>
                        <a:effectLst/>
                        <a:latin typeface="Calibri" panose="020F0502020204030204" pitchFamily="34" charset="0"/>
                      </a:endParaRPr>
                    </a:p>
                  </a:txBody>
                  <a:tcPr marL="9148" marR="9148" marT="9148" marB="0" anchor="b"/>
                </a:tc>
              </a:tr>
            </a:tbl>
          </a:graphicData>
        </a:graphic>
      </p:graphicFrame>
    </p:spTree>
    <p:extLst>
      <p:ext uri="{BB962C8B-B14F-4D97-AF65-F5344CB8AC3E}">
        <p14:creationId xmlns:p14="http://schemas.microsoft.com/office/powerpoint/2010/main" xmlns="" val="4244459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381000" y="533400"/>
            <a:ext cx="8305800" cy="5562600"/>
          </a:xfrm>
        </p:spPr>
        <p:txBody>
          <a:bodyPr>
            <a:normAutofit/>
          </a:bodyPr>
          <a:lstStyle/>
          <a:p>
            <a:pPr marL="0" indent="0">
              <a:buNone/>
            </a:pPr>
            <a:r>
              <a:rPr lang="en-US" sz="2800" dirty="0" smtClean="0">
                <a:solidFill>
                  <a:srgbClr val="C00000"/>
                </a:solidFill>
              </a:rPr>
              <a:t>How </a:t>
            </a:r>
            <a:r>
              <a:rPr lang="en-US" sz="2800" dirty="0">
                <a:solidFill>
                  <a:srgbClr val="C00000"/>
                </a:solidFill>
              </a:rPr>
              <a:t>Government </a:t>
            </a:r>
            <a:r>
              <a:rPr lang="en-US" sz="2800" dirty="0" smtClean="0">
                <a:solidFill>
                  <a:srgbClr val="C00000"/>
                </a:solidFill>
              </a:rPr>
              <a:t>Is </a:t>
            </a:r>
            <a:r>
              <a:rPr lang="en-US" sz="2800" dirty="0">
                <a:solidFill>
                  <a:srgbClr val="C00000"/>
                </a:solidFill>
              </a:rPr>
              <a:t>N</a:t>
            </a:r>
            <a:r>
              <a:rPr lang="en-US" sz="2800" dirty="0" smtClean="0">
                <a:solidFill>
                  <a:srgbClr val="C00000"/>
                </a:solidFill>
              </a:rPr>
              <a:t>ot </a:t>
            </a:r>
            <a:r>
              <a:rPr lang="en-US" sz="2800" dirty="0">
                <a:solidFill>
                  <a:srgbClr val="C00000"/>
                </a:solidFill>
              </a:rPr>
              <a:t>Like </a:t>
            </a:r>
            <a:r>
              <a:rPr lang="en-US" sz="2800" dirty="0" smtClean="0">
                <a:solidFill>
                  <a:srgbClr val="C00000"/>
                </a:solidFill>
              </a:rPr>
              <a:t>A Business</a:t>
            </a:r>
          </a:p>
          <a:p>
            <a:pPr marL="0" indent="0">
              <a:buNone/>
            </a:pPr>
            <a:endParaRPr lang="en-US" sz="800" b="1" dirty="0">
              <a:solidFill>
                <a:srgbClr val="C00000"/>
              </a:solidFill>
            </a:endParaRPr>
          </a:p>
          <a:p>
            <a:pPr marL="0" indent="0">
              <a:lnSpc>
                <a:spcPct val="150000"/>
              </a:lnSpc>
              <a:buNone/>
            </a:pPr>
            <a:r>
              <a:rPr lang="en-US" dirty="0"/>
              <a:t>It’s popular these days to ask why government can’t be more like </a:t>
            </a:r>
            <a:r>
              <a:rPr lang="en-US" dirty="0" smtClean="0"/>
              <a:t>a business. Cut the “Fat”  Although </a:t>
            </a:r>
            <a:r>
              <a:rPr lang="en-US" dirty="0"/>
              <a:t>there are some parts of government that act like a business, </a:t>
            </a:r>
            <a:r>
              <a:rPr lang="en-US" dirty="0" smtClean="0"/>
              <a:t>the construct </a:t>
            </a:r>
            <a:r>
              <a:rPr lang="en-US" dirty="0"/>
              <a:t>of government is the opposite of business in some important ways</a:t>
            </a:r>
            <a:r>
              <a:rPr lang="en-US" dirty="0" smtClean="0"/>
              <a:t>. Let’s </a:t>
            </a:r>
            <a:r>
              <a:rPr lang="en-US" dirty="0"/>
              <a:t>start with a central </a:t>
            </a:r>
            <a:r>
              <a:rPr lang="en-US" dirty="0" smtClean="0"/>
              <a:t>proposition:  </a:t>
            </a:r>
            <a:endParaRPr lang="en-US" dirty="0"/>
          </a:p>
          <a:p>
            <a:r>
              <a:rPr lang="en-US" dirty="0"/>
              <a:t>Government is often criticized for it’s for “tax and spend</a:t>
            </a:r>
            <a:r>
              <a:rPr lang="en-US" dirty="0" smtClean="0"/>
              <a:t>” policies</a:t>
            </a:r>
            <a:r>
              <a:rPr lang="en-US" dirty="0"/>
              <a:t>; however that is the </a:t>
            </a:r>
            <a:r>
              <a:rPr lang="en-US" b="1" i="1" dirty="0"/>
              <a:t>foundation</a:t>
            </a:r>
            <a:r>
              <a:rPr lang="en-US" dirty="0"/>
              <a:t> of government.  The revenue has to come first, nothing can happen without it. </a:t>
            </a:r>
          </a:p>
          <a:p>
            <a:r>
              <a:rPr lang="en-US" dirty="0"/>
              <a:t>In business</a:t>
            </a:r>
            <a:r>
              <a:rPr lang="en-US" dirty="0" smtClean="0"/>
              <a:t>, as </a:t>
            </a:r>
            <a:r>
              <a:rPr lang="en-US" dirty="0"/>
              <a:t>the saying goes, “You have to spend money to make money.”  So for business it’s opposite of the government. In business, you incur expenses first in the hope of making money later. </a:t>
            </a:r>
          </a:p>
          <a:p>
            <a:r>
              <a:rPr lang="en-US" dirty="0"/>
              <a:t>The table </a:t>
            </a:r>
            <a:r>
              <a:rPr lang="en-US" dirty="0" smtClean="0"/>
              <a:t>following highlights some </a:t>
            </a:r>
            <a:r>
              <a:rPr lang="en-US" dirty="0"/>
              <a:t>of the ways in which government and business are </a:t>
            </a:r>
            <a:r>
              <a:rPr lang="en-US" dirty="0" smtClean="0"/>
              <a:t>different.</a:t>
            </a:r>
            <a:endParaRPr lang="en-US" dirty="0"/>
          </a:p>
          <a:p>
            <a:pPr algn="ctr">
              <a:buNone/>
            </a:pPr>
            <a:endParaRPr lang="en-US" dirty="0" smtClean="0"/>
          </a:p>
        </p:txBody>
      </p:sp>
      <p:sp>
        <p:nvSpPr>
          <p:cNvPr id="2" name="Slide Number Placeholder 1"/>
          <p:cNvSpPr>
            <a:spLocks noGrp="1"/>
          </p:cNvSpPr>
          <p:nvPr>
            <p:ph type="sldNum" sz="quarter" idx="12"/>
          </p:nvPr>
        </p:nvSpPr>
        <p:spPr/>
        <p:txBody>
          <a:bodyPr/>
          <a:lstStyle/>
          <a:p>
            <a:fld id="{23D41D0B-9B44-46F7-B2DD-A73A407D48DC}" type="slidenum">
              <a:rPr lang="en-US" smtClean="0"/>
              <a:pPr/>
              <a:t>48</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680960" cy="1371600"/>
          </a:xfrm>
        </p:spPr>
        <p:txBody>
          <a:bodyPr>
            <a:normAutofit/>
          </a:bodyPr>
          <a:lstStyle/>
          <a:p>
            <a:r>
              <a:rPr lang="en-US" sz="2800" dirty="0" smtClean="0">
                <a:solidFill>
                  <a:srgbClr val="C00000"/>
                </a:solidFill>
              </a:rPr>
              <a:t>Government vs. Business</a:t>
            </a:r>
            <a:endParaRPr lang="en-US" sz="2800"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636430747"/>
              </p:ext>
            </p:extLst>
          </p:nvPr>
        </p:nvGraphicFramePr>
        <p:xfrm>
          <a:off x="457200" y="1119804"/>
          <a:ext cx="8243223" cy="4886960"/>
        </p:xfrm>
        <a:graphic>
          <a:graphicData uri="http://schemas.openxmlformats.org/drawingml/2006/table">
            <a:tbl>
              <a:tblPr firstRow="1" bandRow="1">
                <a:tableStyleId>{5C22544A-7EE6-4342-B048-85BDC9FD1C3A}</a:tableStyleId>
              </a:tblPr>
              <a:tblGrid>
                <a:gridCol w="2747741"/>
                <a:gridCol w="2747741"/>
                <a:gridCol w="2747741"/>
              </a:tblGrid>
              <a:tr h="137160">
                <a:tc>
                  <a:txBody>
                    <a:bodyPr/>
                    <a:lstStyle/>
                    <a:p>
                      <a:endParaRPr lang="en-US" dirty="0"/>
                    </a:p>
                  </a:txBody>
                  <a:tcPr/>
                </a:tc>
                <a:tc>
                  <a:txBody>
                    <a:bodyPr/>
                    <a:lstStyle/>
                    <a:p>
                      <a:r>
                        <a:rPr lang="en-US" dirty="0" smtClean="0"/>
                        <a:t>      Government</a:t>
                      </a:r>
                      <a:endParaRPr lang="en-US" dirty="0"/>
                    </a:p>
                  </a:txBody>
                  <a:tcPr/>
                </a:tc>
                <a:tc>
                  <a:txBody>
                    <a:bodyPr/>
                    <a:lstStyle/>
                    <a:p>
                      <a:r>
                        <a:rPr lang="en-US" dirty="0" smtClean="0"/>
                        <a:t>         Business</a:t>
                      </a:r>
                      <a:endParaRPr lang="en-US" dirty="0"/>
                    </a:p>
                  </a:txBody>
                  <a:tcPr/>
                </a:tc>
              </a:tr>
              <a:tr h="312184">
                <a:tc>
                  <a:txBody>
                    <a:bodyPr/>
                    <a:lstStyle/>
                    <a:p>
                      <a:r>
                        <a:rPr lang="en-US" dirty="0" smtClean="0"/>
                        <a:t>Business Cycle</a:t>
                      </a:r>
                    </a:p>
                  </a:txBody>
                  <a:tcPr/>
                </a:tc>
                <a:tc>
                  <a:txBody>
                    <a:bodyPr/>
                    <a:lstStyle/>
                    <a:p>
                      <a:pPr marL="0" marR="0">
                        <a:lnSpc>
                          <a:spcPct val="115000"/>
                        </a:lnSpc>
                        <a:spcBef>
                          <a:spcPts val="0"/>
                        </a:spcBef>
                        <a:spcAft>
                          <a:spcPts val="0"/>
                        </a:spcAft>
                      </a:pPr>
                      <a:r>
                        <a:rPr lang="en-US" sz="2000" dirty="0" smtClean="0">
                          <a:latin typeface="Calibri"/>
                          <a:ea typeface="Times New Roman"/>
                          <a:cs typeface="Times New Roman"/>
                        </a:rPr>
                        <a:t>Tax</a:t>
                      </a:r>
                      <a:r>
                        <a:rPr lang="en-US" sz="2000" baseline="0" dirty="0" smtClean="0">
                          <a:latin typeface="Calibri"/>
                          <a:ea typeface="Times New Roman"/>
                          <a:cs typeface="Times New Roman"/>
                        </a:rPr>
                        <a:t> </a:t>
                      </a:r>
                      <a:r>
                        <a:rPr lang="en-US" sz="2000" dirty="0" smtClean="0">
                          <a:latin typeface="Calibri"/>
                          <a:ea typeface="Times New Roman"/>
                          <a:cs typeface="Times New Roman"/>
                        </a:rPr>
                        <a:t>and </a:t>
                      </a:r>
                      <a:r>
                        <a:rPr lang="en-US" sz="2000" dirty="0">
                          <a:latin typeface="Calibri"/>
                          <a:ea typeface="Times New Roman"/>
                          <a:cs typeface="Times New Roman"/>
                        </a:rPr>
                        <a:t>then spend.</a:t>
                      </a:r>
                    </a:p>
                  </a:txBody>
                  <a:tcPr marL="68580" marR="68580" marT="0" marB="0"/>
                </a:tc>
                <a:tc>
                  <a:txBody>
                    <a:bodyPr/>
                    <a:lstStyle/>
                    <a:p>
                      <a:r>
                        <a:rPr lang="en-US" sz="1800" kern="1200" dirty="0" smtClean="0">
                          <a:solidFill>
                            <a:schemeClr val="dk1"/>
                          </a:solidFill>
                          <a:latin typeface="+mn-lt"/>
                          <a:ea typeface="+mn-ea"/>
                          <a:cs typeface="+mn-cs"/>
                        </a:rPr>
                        <a:t>Spend and then earn revenue.</a:t>
                      </a:r>
                      <a:endParaRPr lang="en-US" dirty="0"/>
                    </a:p>
                  </a:txBody>
                  <a:tcPr/>
                </a:tc>
              </a:tr>
              <a:tr h="579771">
                <a:tc>
                  <a:txBody>
                    <a:bodyPr/>
                    <a:lstStyle/>
                    <a:p>
                      <a:r>
                        <a:rPr lang="en-US" dirty="0" smtClean="0"/>
                        <a:t>Intent</a:t>
                      </a:r>
                      <a:endParaRPr lang="en-US" dirty="0"/>
                    </a:p>
                  </a:txBody>
                  <a:tcPr/>
                </a:tc>
                <a:tc>
                  <a:txBody>
                    <a:bodyPr/>
                    <a:lstStyle/>
                    <a:p>
                      <a:r>
                        <a:rPr lang="en-US" sz="1800" kern="1200" dirty="0" smtClean="0">
                          <a:solidFill>
                            <a:schemeClr val="dk1"/>
                          </a:solidFill>
                          <a:latin typeface="+mn-lt"/>
                          <a:ea typeface="+mn-ea"/>
                          <a:cs typeface="+mn-cs"/>
                        </a:rPr>
                        <a:t>Provide service by maximizing spending on clients.</a:t>
                      </a:r>
                      <a:endParaRPr lang="en-US" dirty="0"/>
                    </a:p>
                  </a:txBody>
                  <a:tcPr/>
                </a:tc>
                <a:tc>
                  <a:txBody>
                    <a:bodyPr/>
                    <a:lstStyle/>
                    <a:p>
                      <a:r>
                        <a:rPr lang="en-US" sz="1800" kern="1200" dirty="0" smtClean="0">
                          <a:solidFill>
                            <a:schemeClr val="dk1"/>
                          </a:solidFill>
                          <a:latin typeface="+mn-lt"/>
                          <a:ea typeface="+mn-ea"/>
                          <a:cs typeface="+mn-cs"/>
                        </a:rPr>
                        <a:t>Earn profits by minimizing spending on goods and services sold to clients.</a:t>
                      </a:r>
                      <a:endParaRPr lang="en-US" dirty="0"/>
                    </a:p>
                  </a:txBody>
                  <a:tcPr/>
                </a:tc>
              </a:tr>
              <a:tr h="772160">
                <a:tc>
                  <a:txBody>
                    <a:bodyPr/>
                    <a:lstStyle/>
                    <a:p>
                      <a:r>
                        <a:rPr lang="en-US" dirty="0" smtClean="0"/>
                        <a:t>Payroll</a:t>
                      </a:r>
                      <a:endParaRPr lang="en-US" dirty="0"/>
                    </a:p>
                  </a:txBody>
                  <a:tcPr/>
                </a:tc>
                <a:tc>
                  <a:txBody>
                    <a:bodyPr/>
                    <a:lstStyle/>
                    <a:p>
                      <a:r>
                        <a:rPr lang="en-US" sz="1800" kern="1200" dirty="0" smtClean="0">
                          <a:solidFill>
                            <a:schemeClr val="dk1"/>
                          </a:solidFill>
                          <a:latin typeface="+mn-lt"/>
                          <a:ea typeface="+mn-ea"/>
                          <a:cs typeface="+mn-cs"/>
                        </a:rPr>
                        <a:t>Limited</a:t>
                      </a:r>
                      <a:r>
                        <a:rPr lang="en-US" sz="1800" kern="1200" baseline="0" dirty="0" smtClean="0">
                          <a:solidFill>
                            <a:schemeClr val="dk1"/>
                          </a:solidFill>
                          <a:latin typeface="+mn-lt"/>
                          <a:ea typeface="+mn-ea"/>
                          <a:cs typeface="+mn-cs"/>
                        </a:rPr>
                        <a:t> to resources avail.</a:t>
                      </a:r>
                      <a:endParaRPr lang="en-US" dirty="0"/>
                    </a:p>
                  </a:txBody>
                  <a:tcPr/>
                </a:tc>
                <a:tc>
                  <a:txBody>
                    <a:bodyPr/>
                    <a:lstStyle/>
                    <a:p>
                      <a:r>
                        <a:rPr lang="en-US" sz="1800" kern="1200" dirty="0" smtClean="0">
                          <a:solidFill>
                            <a:schemeClr val="dk1"/>
                          </a:solidFill>
                          <a:latin typeface="+mn-lt"/>
                          <a:ea typeface="+mn-ea"/>
                          <a:cs typeface="+mn-cs"/>
                        </a:rPr>
                        <a:t>Minimize worker’s pay.</a:t>
                      </a:r>
                      <a:endParaRPr lang="en-US" dirty="0"/>
                    </a:p>
                  </a:txBody>
                  <a:tcPr/>
                </a:tc>
              </a:tr>
              <a:tr h="312184">
                <a:tc>
                  <a:txBody>
                    <a:bodyPr/>
                    <a:lstStyle/>
                    <a:p>
                      <a:r>
                        <a:rPr lang="en-US" dirty="0" smtClean="0"/>
                        <a:t>Budgeting </a:t>
                      </a:r>
                      <a:endParaRPr lang="en-US" dirty="0"/>
                    </a:p>
                  </a:txBody>
                  <a:tcPr/>
                </a:tc>
                <a:tc>
                  <a:txBody>
                    <a:bodyPr/>
                    <a:lstStyle/>
                    <a:p>
                      <a:r>
                        <a:rPr lang="en-US" sz="1800" kern="1200" dirty="0" smtClean="0">
                          <a:solidFill>
                            <a:schemeClr val="dk1"/>
                          </a:solidFill>
                          <a:latin typeface="+mn-lt"/>
                          <a:ea typeface="+mn-ea"/>
                          <a:cs typeface="+mn-cs"/>
                        </a:rPr>
                        <a:t>Maximize services up to revenue available.</a:t>
                      </a:r>
                      <a:endParaRPr lang="en-US" dirty="0"/>
                    </a:p>
                  </a:txBody>
                  <a:tcPr/>
                </a:tc>
                <a:tc>
                  <a:txBody>
                    <a:bodyPr/>
                    <a:lstStyle/>
                    <a:p>
                      <a:r>
                        <a:rPr lang="en-US" sz="1800" kern="1200" dirty="0" smtClean="0">
                          <a:solidFill>
                            <a:schemeClr val="dk1"/>
                          </a:solidFill>
                          <a:latin typeface="+mn-lt"/>
                          <a:ea typeface="+mn-ea"/>
                          <a:cs typeface="+mn-cs"/>
                        </a:rPr>
                        <a:t>Minimize costs under revenue available.</a:t>
                      </a:r>
                      <a:endParaRPr lang="en-US" dirty="0"/>
                    </a:p>
                  </a:txBody>
                  <a:tcPr/>
                </a:tc>
              </a:tr>
              <a:tr h="312184">
                <a:tc>
                  <a:txBody>
                    <a:bodyPr/>
                    <a:lstStyle/>
                    <a:p>
                      <a:r>
                        <a:rPr lang="en-US" dirty="0" smtClean="0"/>
                        <a:t>Communication</a:t>
                      </a:r>
                      <a:endParaRPr lang="en-US" dirty="0"/>
                    </a:p>
                  </a:txBody>
                  <a:tcPr/>
                </a:tc>
                <a:tc>
                  <a:txBody>
                    <a:bodyPr/>
                    <a:lstStyle/>
                    <a:p>
                      <a:r>
                        <a:rPr lang="en-US" sz="1800" kern="1200" dirty="0" smtClean="0">
                          <a:solidFill>
                            <a:schemeClr val="dk1"/>
                          </a:solidFill>
                          <a:latin typeface="+mn-lt"/>
                          <a:ea typeface="+mn-ea"/>
                          <a:cs typeface="+mn-cs"/>
                        </a:rPr>
                        <a:t>Principals make decisions in public.</a:t>
                      </a:r>
                      <a:endParaRPr lang="en-US" dirty="0"/>
                    </a:p>
                  </a:txBody>
                  <a:tcPr/>
                </a:tc>
                <a:tc>
                  <a:txBody>
                    <a:bodyPr/>
                    <a:lstStyle/>
                    <a:p>
                      <a:r>
                        <a:rPr lang="en-US" sz="1800" kern="1200" dirty="0" smtClean="0">
                          <a:solidFill>
                            <a:schemeClr val="dk1"/>
                          </a:solidFill>
                          <a:latin typeface="+mn-lt"/>
                          <a:ea typeface="+mn-ea"/>
                          <a:cs typeface="+mn-cs"/>
                        </a:rPr>
                        <a:t>Principals make decisions in  private.</a:t>
                      </a:r>
                      <a:endParaRPr lang="en-US" dirty="0"/>
                    </a:p>
                  </a:txBody>
                  <a:tcPr/>
                </a:tc>
              </a:tr>
              <a:tr h="312184">
                <a:tc>
                  <a:txBody>
                    <a:bodyPr/>
                    <a:lstStyle/>
                    <a:p>
                      <a:r>
                        <a:rPr lang="en-US" dirty="0" smtClean="0"/>
                        <a:t>Mobility</a:t>
                      </a:r>
                      <a:endParaRPr lang="en-US" dirty="0"/>
                    </a:p>
                  </a:txBody>
                  <a:tcPr/>
                </a:tc>
                <a:tc>
                  <a:txBody>
                    <a:bodyPr/>
                    <a:lstStyle/>
                    <a:p>
                      <a:r>
                        <a:rPr lang="en-US" sz="1800" kern="1200" dirty="0" smtClean="0">
                          <a:solidFill>
                            <a:schemeClr val="dk1"/>
                          </a:solidFill>
                          <a:latin typeface="+mn-lt"/>
                          <a:ea typeface="+mn-ea"/>
                          <a:cs typeface="+mn-cs"/>
                        </a:rPr>
                        <a:t>Governments can’t relocate.</a:t>
                      </a:r>
                      <a:endParaRPr lang="en-US" dirty="0"/>
                    </a:p>
                  </a:txBody>
                  <a:tcPr/>
                </a:tc>
                <a:tc>
                  <a:txBody>
                    <a:bodyPr/>
                    <a:lstStyle/>
                    <a:p>
                      <a:r>
                        <a:rPr lang="en-US" sz="1800" kern="1200" dirty="0" smtClean="0">
                          <a:solidFill>
                            <a:schemeClr val="dk1"/>
                          </a:solidFill>
                          <a:latin typeface="+mn-lt"/>
                          <a:ea typeface="+mn-ea"/>
                          <a:cs typeface="+mn-cs"/>
                        </a:rPr>
                        <a:t>Businesses can relocate.</a:t>
                      </a:r>
                      <a:endParaRPr lang="en-US" dirty="0"/>
                    </a:p>
                  </a:txBody>
                  <a:tcPr/>
                </a:tc>
              </a:tr>
            </a:tbl>
          </a:graphicData>
        </a:graphic>
      </p:graphicFrame>
      <p:sp>
        <p:nvSpPr>
          <p:cNvPr id="5" name="Slide Number Placeholder 4"/>
          <p:cNvSpPr>
            <a:spLocks noGrp="1"/>
          </p:cNvSpPr>
          <p:nvPr>
            <p:ph type="sldNum" sz="quarter" idx="12"/>
          </p:nvPr>
        </p:nvSpPr>
        <p:spPr/>
        <p:txBody>
          <a:bodyPr/>
          <a:lstStyle/>
          <a:p>
            <a:fld id="{23D41D0B-9B44-46F7-B2DD-A73A407D48DC}" type="slidenum">
              <a:rPr lang="en-US" smtClean="0"/>
              <a:pPr/>
              <a:t>49</a:t>
            </a:fld>
            <a:endParaRPr lang="en-US" dirty="0"/>
          </a:p>
        </p:txBody>
      </p:sp>
      <p:sp>
        <p:nvSpPr>
          <p:cNvPr id="3" name="Rectangle 2"/>
          <p:cNvSpPr/>
          <p:nvPr/>
        </p:nvSpPr>
        <p:spPr>
          <a:xfrm>
            <a:off x="685800" y="6006764"/>
            <a:ext cx="7543800" cy="676339"/>
          </a:xfrm>
          <a:prstGeom prst="rect">
            <a:avLst/>
          </a:prstGeom>
        </p:spPr>
        <p:txBody>
          <a:bodyPr wrap="square">
            <a:spAutoFit/>
          </a:bodyPr>
          <a:lstStyle/>
          <a:p>
            <a:pPr>
              <a:lnSpc>
                <a:spcPct val="115000"/>
              </a:lnSpc>
              <a:spcAft>
                <a:spcPts val="1000"/>
              </a:spcAft>
            </a:pPr>
            <a:r>
              <a:rPr lang="en-US" sz="1100" dirty="0">
                <a:latin typeface="Calibri" panose="020F0502020204030204" pitchFamily="34" charset="0"/>
                <a:ea typeface="Times New Roman" panose="02020603050405020304" pitchFamily="18" charset="0"/>
                <a:cs typeface="Times New Roman" panose="02020603050405020304" pitchFamily="18" charset="0"/>
              </a:rPr>
              <a:t>We present these differences not to create a fight, as both are legitimate models, but to encourage you to see that we have a different perspective from the business world.  One common trait government and business share is the need for efficiency.  And we strive for that here </a:t>
            </a:r>
            <a:r>
              <a:rPr lang="en-US" sz="1100" dirty="0" smtClean="0">
                <a:latin typeface="Calibri" panose="020F0502020204030204" pitchFamily="34" charset="0"/>
                <a:ea typeface="Times New Roman" panose="02020603050405020304" pitchFamily="18" charset="0"/>
                <a:cs typeface="Times New Roman" panose="02020603050405020304" pitchFamily="18" charset="0"/>
              </a:rPr>
              <a:t>in Yacolt especially </a:t>
            </a:r>
            <a:r>
              <a:rPr lang="en-US" sz="1100" dirty="0">
                <a:latin typeface="Calibri" panose="020F0502020204030204" pitchFamily="34" charset="0"/>
                <a:ea typeface="Times New Roman" panose="02020603050405020304" pitchFamily="18" charset="0"/>
                <a:cs typeface="Times New Roman" panose="02020603050405020304" pitchFamily="18" charset="0"/>
              </a:rPr>
              <a:t>in the tough economic times that we all face.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Talk About Property Taxes and Some Basics	</a:t>
            </a:r>
            <a:endParaRPr lang="en-US" dirty="0"/>
          </a:p>
        </p:txBody>
      </p:sp>
      <p:sp>
        <p:nvSpPr>
          <p:cNvPr id="4" name="Slide Number Placeholder 3"/>
          <p:cNvSpPr>
            <a:spLocks noGrp="1"/>
          </p:cNvSpPr>
          <p:nvPr>
            <p:ph type="sldNum" sz="quarter" idx="12"/>
          </p:nvPr>
        </p:nvSpPr>
        <p:spPr/>
        <p:txBody>
          <a:bodyPr/>
          <a:lstStyle/>
          <a:p>
            <a:fld id="{23D41D0B-9B44-46F7-B2DD-A73A407D48DC}" type="slidenum">
              <a:rPr lang="en-US" smtClean="0"/>
              <a:pPr/>
              <a:t>5</a:t>
            </a:fld>
            <a:endParaRPr lang="en-US" dirty="0"/>
          </a:p>
        </p:txBody>
      </p:sp>
    </p:spTree>
    <p:extLst>
      <p:ext uri="{BB962C8B-B14F-4D97-AF65-F5344CB8AC3E}">
        <p14:creationId xmlns:p14="http://schemas.microsoft.com/office/powerpoint/2010/main" xmlns="" val="2700186274"/>
      </p:ext>
    </p:extLst>
  </p:cSld>
  <p:clrMapOvr>
    <a:masterClrMapping/>
  </p:clrMapOvr>
  <p:transition spd="slow">
    <p:sndAc>
      <p:stSnd>
        <p:snd r:embed="rId2" name="cashreg.wav"/>
      </p:stSnd>
    </p:sndAc>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34788" y="304800"/>
            <a:ext cx="8229600" cy="715962"/>
          </a:xfrm>
        </p:spPr>
        <p:txBody>
          <a:bodyPr>
            <a:normAutofit/>
          </a:bodyPr>
          <a:lstStyle/>
          <a:p>
            <a:r>
              <a:rPr lang="en-US" sz="2800" dirty="0" smtClean="0">
                <a:solidFill>
                  <a:srgbClr val="C00000"/>
                </a:solidFill>
              </a:rPr>
              <a:t>Challenges for Yacolt: </a:t>
            </a:r>
            <a:endParaRPr lang="en-US" sz="2800" dirty="0">
              <a:solidFill>
                <a:srgbClr val="C00000"/>
              </a:solidFill>
            </a:endParaRPr>
          </a:p>
        </p:txBody>
      </p:sp>
      <p:sp>
        <p:nvSpPr>
          <p:cNvPr id="3" name="Content Placeholder 2"/>
          <p:cNvSpPr>
            <a:spLocks noGrp="1"/>
          </p:cNvSpPr>
          <p:nvPr>
            <p:ph idx="1"/>
          </p:nvPr>
        </p:nvSpPr>
        <p:spPr>
          <a:xfrm>
            <a:off x="434788" y="533400"/>
            <a:ext cx="8229600" cy="6324600"/>
          </a:xfrm>
        </p:spPr>
        <p:txBody>
          <a:bodyPr numCol="1">
            <a:normAutofit fontScale="25000" lnSpcReduction="20000"/>
          </a:bodyPr>
          <a:lstStyle/>
          <a:p>
            <a:pPr>
              <a:buNone/>
            </a:pPr>
            <a:r>
              <a:rPr lang="en-US" dirty="0" smtClean="0"/>
              <a:t>     	</a:t>
            </a:r>
            <a:r>
              <a:rPr lang="en-US" sz="7200" dirty="0" smtClean="0"/>
              <a:t>  </a:t>
            </a:r>
          </a:p>
          <a:p>
            <a:pPr>
              <a:lnSpc>
                <a:spcPct val="120000"/>
              </a:lnSpc>
            </a:pPr>
            <a:r>
              <a:rPr lang="en-US" sz="6400" i="1" dirty="0" smtClean="0"/>
              <a:t>2018 Yacolt applications for Community Block Grants and other grant funds which may require match funding amount in dollars and/or in-kind ~ competitive applications &amp; no guarantee of grant awards</a:t>
            </a:r>
          </a:p>
          <a:p>
            <a:pPr>
              <a:lnSpc>
                <a:spcPct val="120000"/>
              </a:lnSpc>
            </a:pPr>
            <a:r>
              <a:rPr lang="en-US" sz="6400" i="1" dirty="0"/>
              <a:t>2018 Legislative Session impacts from Mc Cleary decision and budgetary </a:t>
            </a:r>
            <a:r>
              <a:rPr lang="en-US" sz="6400" i="1" dirty="0" smtClean="0"/>
              <a:t>impacts</a:t>
            </a:r>
          </a:p>
          <a:p>
            <a:pPr>
              <a:lnSpc>
                <a:spcPct val="120000"/>
              </a:lnSpc>
            </a:pPr>
            <a:r>
              <a:rPr lang="en-US" sz="6400" i="1" dirty="0" smtClean="0"/>
              <a:t>The Operational Costs for 2 Parks ~ Streets ~ Sidewalks, Stormwater ~ Town Owned Buildings ~ Easements, Town Hall~ Town Vehicles and Equipment equals costly repairs to ageing vehicles and replacement costs for irreparable equipment. Building Maintenance, Software Maintenance &amp; Improvements to provide better operations and transparency. Plan updates per government guidelines( e.g., Facilities Maintenance, Sewer Plan, Growth Management) </a:t>
            </a:r>
          </a:p>
          <a:p>
            <a:pPr>
              <a:lnSpc>
                <a:spcPct val="120000"/>
              </a:lnSpc>
            </a:pPr>
            <a:r>
              <a:rPr lang="en-US" sz="6400" i="1" dirty="0" smtClean="0"/>
              <a:t>Continuing the current level of services with increased costs    </a:t>
            </a:r>
          </a:p>
          <a:p>
            <a:pPr>
              <a:lnSpc>
                <a:spcPct val="120000"/>
              </a:lnSpc>
            </a:pPr>
            <a:r>
              <a:rPr lang="en-US" sz="6400" i="1" dirty="0" smtClean="0"/>
              <a:t>Inflation rate ~ Can only increase property tax 1%.</a:t>
            </a:r>
          </a:p>
          <a:p>
            <a:pPr>
              <a:lnSpc>
                <a:spcPct val="120000"/>
              </a:lnSpc>
            </a:pPr>
            <a:r>
              <a:rPr lang="en-US" sz="6400" i="1" dirty="0" smtClean="0"/>
              <a:t>State Share Funding decreases without intervention from Legislators.</a:t>
            </a:r>
          </a:p>
          <a:p>
            <a:pPr>
              <a:lnSpc>
                <a:spcPct val="120000"/>
              </a:lnSpc>
            </a:pPr>
            <a:r>
              <a:rPr lang="en-US" sz="6400" i="1" dirty="0" smtClean="0"/>
              <a:t>Limited amount of Sales Tax Revenue ~ Limitations of local businesses</a:t>
            </a:r>
          </a:p>
          <a:p>
            <a:pPr>
              <a:lnSpc>
                <a:spcPct val="120000"/>
              </a:lnSpc>
            </a:pPr>
            <a:r>
              <a:rPr lang="en-US" sz="6400" i="1" dirty="0" smtClean="0"/>
              <a:t>No Planning for the future of Businesses to locate in Yacolt</a:t>
            </a:r>
          </a:p>
          <a:p>
            <a:pPr>
              <a:lnSpc>
                <a:spcPct val="120000"/>
              </a:lnSpc>
            </a:pPr>
            <a:r>
              <a:rPr lang="en-US" sz="6400" i="1" dirty="0" smtClean="0"/>
              <a:t>Employer Contributions  State/ Federal ~ Legal Council Costs ~  Minimum Wage Requirements, Federal/State Paid FMLA &amp; Sick Leave Requirements</a:t>
            </a:r>
          </a:p>
          <a:p>
            <a:pPr>
              <a:lnSpc>
                <a:spcPct val="120000"/>
              </a:lnSpc>
            </a:pPr>
            <a:r>
              <a:rPr lang="en-US" sz="6400" i="1" dirty="0" smtClean="0"/>
              <a:t>Making Yacolt a destination City </a:t>
            </a:r>
          </a:p>
          <a:p>
            <a:pPr marL="0" indent="0">
              <a:buNone/>
            </a:pPr>
            <a:r>
              <a:rPr lang="en-US" sz="7200" dirty="0" smtClean="0"/>
              <a:t>	</a:t>
            </a:r>
          </a:p>
          <a:p>
            <a:pPr marL="0" indent="0">
              <a:buNone/>
            </a:pPr>
            <a:endParaRPr lang="en-US" sz="5500" dirty="0" smtClean="0"/>
          </a:p>
          <a:p>
            <a:pPr marL="0" indent="0">
              <a:buNone/>
            </a:pPr>
            <a:endParaRPr lang="en-US" dirty="0" smtClean="0"/>
          </a:p>
          <a:p>
            <a:pPr>
              <a:buNone/>
            </a:pPr>
            <a:endParaRPr lang="en-US" dirty="0" smtClean="0"/>
          </a:p>
          <a:p>
            <a:pPr>
              <a:buNone/>
            </a:pPr>
            <a:r>
              <a:rPr lang="en-US" dirty="0" smtClean="0"/>
              <a:t>   </a:t>
            </a:r>
          </a:p>
          <a:p>
            <a:pPr>
              <a:buNone/>
            </a:pPr>
            <a:endParaRPr lang="en-US" dirty="0" smtClean="0"/>
          </a:p>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23D41D0B-9B44-46F7-B2DD-A73A407D48DC}" type="slidenum">
              <a:rPr lang="en-US" smtClean="0"/>
              <a:pPr/>
              <a:t>50</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7272" y="685800"/>
            <a:ext cx="4395727" cy="5562600"/>
          </a:xfrm>
        </p:spPr>
        <p:txBody>
          <a:bodyPr>
            <a:normAutofit/>
          </a:bodyPr>
          <a:lstStyle/>
          <a:p>
            <a:pPr indent="-228600">
              <a:buNone/>
            </a:pPr>
            <a:r>
              <a:rPr lang="en-US" sz="1900" dirty="0" smtClean="0"/>
              <a:t>   </a:t>
            </a:r>
            <a:r>
              <a:rPr lang="en-US" sz="2800" dirty="0" smtClean="0"/>
              <a:t>C</a:t>
            </a:r>
            <a:r>
              <a:rPr lang="en-US" sz="1900" dirty="0" smtClean="0"/>
              <a:t>ouncil is tasked with planning for the long term and replacing funds expended for infrastructure since funds were diverted to account for expense. </a:t>
            </a:r>
          </a:p>
          <a:p>
            <a:pPr>
              <a:buNone/>
            </a:pPr>
            <a:endParaRPr lang="en-US" sz="1900" dirty="0" smtClean="0"/>
          </a:p>
          <a:p>
            <a:pPr>
              <a:buNone/>
            </a:pPr>
            <a:r>
              <a:rPr lang="en-US" sz="1900" dirty="0" smtClean="0"/>
              <a:t>	</a:t>
            </a:r>
            <a:r>
              <a:rPr lang="en-US" sz="2800" dirty="0" smtClean="0"/>
              <a:t>M</a:t>
            </a:r>
            <a:r>
              <a:rPr lang="en-US" sz="1900" dirty="0" smtClean="0"/>
              <a:t>ayor is tasked with maintaining core mission, priorities and operations. </a:t>
            </a:r>
          </a:p>
          <a:p>
            <a:pPr>
              <a:buNone/>
            </a:pPr>
            <a:endParaRPr lang="en-US" sz="1900" dirty="0" smtClean="0"/>
          </a:p>
          <a:p>
            <a:pPr>
              <a:buNone/>
            </a:pPr>
            <a:r>
              <a:rPr lang="en-US" sz="1900" dirty="0" smtClean="0"/>
              <a:t>	</a:t>
            </a:r>
            <a:r>
              <a:rPr lang="en-US" sz="2800" dirty="0" smtClean="0"/>
              <a:t>F</a:t>
            </a:r>
            <a:r>
              <a:rPr lang="en-US" sz="1900" dirty="0" smtClean="0"/>
              <a:t>lat revenue streams of the past have had an affect on our budget. However, the budget is a small piece of long term planning. </a:t>
            </a:r>
            <a:endParaRPr lang="en-US" sz="1900" dirty="0"/>
          </a:p>
        </p:txBody>
      </p:sp>
      <p:sp>
        <p:nvSpPr>
          <p:cNvPr id="8" name="Slide Number Placeholder 7"/>
          <p:cNvSpPr>
            <a:spLocks noGrp="1"/>
          </p:cNvSpPr>
          <p:nvPr>
            <p:ph type="sldNum" sz="quarter" idx="12"/>
          </p:nvPr>
        </p:nvSpPr>
        <p:spPr/>
        <p:txBody>
          <a:bodyPr/>
          <a:lstStyle/>
          <a:p>
            <a:fld id="{23D41D0B-9B44-46F7-B2DD-A73A407D48DC}" type="slidenum">
              <a:rPr lang="en-US" smtClean="0"/>
              <a:pPr/>
              <a:t>51</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1000" y="1905000"/>
            <a:ext cx="3883166" cy="2590800"/>
          </a:xfrm>
          <a:prstGeom prst="rect">
            <a:avLst/>
          </a:prstGeom>
          <a:ln>
            <a:noFill/>
          </a:ln>
          <a:effectLst>
            <a:softEdge rad="112500"/>
          </a:effectLst>
        </p:spPr>
      </p:pic>
      <p:cxnSp>
        <p:nvCxnSpPr>
          <p:cNvPr id="7" name="Straight Connector 6"/>
          <p:cNvCxnSpPr/>
          <p:nvPr/>
        </p:nvCxnSpPr>
        <p:spPr>
          <a:xfrm>
            <a:off x="4411388" y="533400"/>
            <a:ext cx="0" cy="59436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38150"/>
            <a:ext cx="8534400" cy="1371600"/>
          </a:xfrm>
        </p:spPr>
        <p:txBody>
          <a:bodyPr>
            <a:normAutofit/>
          </a:bodyPr>
          <a:lstStyle/>
          <a:p>
            <a:r>
              <a:rPr lang="en-US" sz="2800" dirty="0" smtClean="0">
                <a:solidFill>
                  <a:srgbClr val="C00000"/>
                </a:solidFill>
              </a:rPr>
              <a:t>What Changes Have Been Made in 2017?</a:t>
            </a:r>
            <a:endParaRPr lang="en-US" sz="2800" dirty="0">
              <a:solidFill>
                <a:srgbClr val="C00000"/>
              </a:solidFill>
            </a:endParaRPr>
          </a:p>
        </p:txBody>
      </p:sp>
      <p:sp>
        <p:nvSpPr>
          <p:cNvPr id="3" name="Content Placeholder 2"/>
          <p:cNvSpPr>
            <a:spLocks noGrp="1"/>
          </p:cNvSpPr>
          <p:nvPr>
            <p:ph idx="1"/>
          </p:nvPr>
        </p:nvSpPr>
        <p:spPr>
          <a:xfrm>
            <a:off x="762000" y="1828800"/>
            <a:ext cx="4495800" cy="4046621"/>
          </a:xfrm>
        </p:spPr>
        <p:txBody>
          <a:bodyPr>
            <a:normAutofit fontScale="92500"/>
          </a:bodyPr>
          <a:lstStyle/>
          <a:p>
            <a:r>
              <a:rPr lang="en-US" sz="1900" dirty="0" smtClean="0"/>
              <a:t>Local businesses are working together.</a:t>
            </a:r>
          </a:p>
          <a:p>
            <a:r>
              <a:rPr lang="en-US" sz="1900" dirty="0" smtClean="0"/>
              <a:t>Building Department implementation has seen minor rewards in revenues</a:t>
            </a:r>
          </a:p>
          <a:p>
            <a:r>
              <a:rPr lang="en-US" sz="1900" dirty="0" smtClean="0"/>
              <a:t>Business License compliance has been mainstreamed.</a:t>
            </a:r>
          </a:p>
          <a:p>
            <a:r>
              <a:rPr lang="en-US" sz="1900" dirty="0" smtClean="0"/>
              <a:t>Compliance from citizens on building permits has improved </a:t>
            </a:r>
          </a:p>
          <a:p>
            <a:r>
              <a:rPr lang="en-US" sz="1900" dirty="0" smtClean="0"/>
              <a:t>Municipal Code Published.</a:t>
            </a:r>
          </a:p>
          <a:p>
            <a:r>
              <a:rPr lang="en-US" sz="1900" dirty="0" smtClean="0"/>
              <a:t>Working on mainstreaming process for easier access to citizens</a:t>
            </a:r>
          </a:p>
          <a:p>
            <a:pPr marL="0" indent="0">
              <a:buNone/>
            </a:pPr>
            <a:endParaRPr lang="en-US" sz="1900" dirty="0" smtClean="0"/>
          </a:p>
        </p:txBody>
      </p:sp>
      <p:sp>
        <p:nvSpPr>
          <p:cNvPr id="5" name="Slide Number Placeholder 4"/>
          <p:cNvSpPr>
            <a:spLocks noGrp="1"/>
          </p:cNvSpPr>
          <p:nvPr>
            <p:ph type="sldNum" sz="quarter" idx="12"/>
          </p:nvPr>
        </p:nvSpPr>
        <p:spPr/>
        <p:txBody>
          <a:bodyPr/>
          <a:lstStyle/>
          <a:p>
            <a:fld id="{23D41D0B-9B44-46F7-B2DD-A73A407D48DC}" type="slidenum">
              <a:rPr lang="en-US" smtClean="0"/>
              <a:pPr/>
              <a:t>52</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29200" y="2057400"/>
            <a:ext cx="3276600" cy="3124200"/>
          </a:xfrm>
          <a:prstGeom prst="rect">
            <a:avLst/>
          </a:prstGeom>
          <a:ln>
            <a:noFill/>
          </a:ln>
          <a:effectLst>
            <a:softEdge rad="112500"/>
          </a:effectLst>
        </p:spPr>
      </p:pic>
    </p:spTree>
    <p:extLst>
      <p:ext uri="{BB962C8B-B14F-4D97-AF65-F5344CB8AC3E}">
        <p14:creationId xmlns:p14="http://schemas.microsoft.com/office/powerpoint/2010/main" xmlns="" val="22945085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30631"/>
            <a:ext cx="7680960" cy="1371600"/>
          </a:xfrm>
        </p:spPr>
        <p:txBody>
          <a:bodyPr>
            <a:normAutofit/>
          </a:bodyPr>
          <a:lstStyle/>
          <a:p>
            <a:r>
              <a:rPr lang="en-US" sz="2800" dirty="0" smtClean="0">
                <a:solidFill>
                  <a:srgbClr val="C00000"/>
                </a:solidFill>
              </a:rPr>
              <a:t>Ideas to Increase Revenues</a:t>
            </a:r>
            <a:endParaRPr lang="en-US" sz="2800" dirty="0">
              <a:solidFill>
                <a:srgbClr val="C00000"/>
              </a:solidFill>
            </a:endParaRPr>
          </a:p>
        </p:txBody>
      </p:sp>
      <p:sp>
        <p:nvSpPr>
          <p:cNvPr id="3" name="Content Placeholder 2"/>
          <p:cNvSpPr>
            <a:spLocks noGrp="1"/>
          </p:cNvSpPr>
          <p:nvPr>
            <p:ph idx="1"/>
          </p:nvPr>
        </p:nvSpPr>
        <p:spPr>
          <a:xfrm>
            <a:off x="440657" y="1258637"/>
            <a:ext cx="8229600" cy="2209800"/>
          </a:xfrm>
        </p:spPr>
        <p:txBody>
          <a:bodyPr>
            <a:normAutofit fontScale="92500" lnSpcReduction="20000"/>
          </a:bodyPr>
          <a:lstStyle/>
          <a:p>
            <a:pPr marL="514350" indent="-514350">
              <a:buFont typeface="+mj-lt"/>
              <a:buAutoNum type="arabicPeriod"/>
            </a:pPr>
            <a:r>
              <a:rPr lang="en-US" sz="2100" dirty="0" smtClean="0"/>
              <a:t>Create a transportation benefit district</a:t>
            </a:r>
          </a:p>
          <a:p>
            <a:pPr marL="514350" indent="-514350">
              <a:buFont typeface="+mj-lt"/>
              <a:buAutoNum type="arabicPeriod"/>
            </a:pPr>
            <a:r>
              <a:rPr lang="en-US" sz="2100" dirty="0" smtClean="0"/>
              <a:t>Tourism~ Yacolt as destination </a:t>
            </a:r>
          </a:p>
          <a:p>
            <a:pPr marL="514350" indent="-514350">
              <a:buFont typeface="+mj-lt"/>
              <a:buAutoNum type="arabicPeriod"/>
            </a:pPr>
            <a:r>
              <a:rPr lang="en-US" sz="2100" dirty="0" smtClean="0"/>
              <a:t>Support local business</a:t>
            </a:r>
          </a:p>
          <a:p>
            <a:pPr marL="514350" indent="-514350">
              <a:buFont typeface="+mj-lt"/>
              <a:buAutoNum type="arabicPeriod"/>
            </a:pPr>
            <a:r>
              <a:rPr lang="en-US" sz="2100" dirty="0" smtClean="0"/>
              <a:t>Planning services to promote business location in Yacolt</a:t>
            </a:r>
          </a:p>
          <a:p>
            <a:pPr marL="514350" indent="-514350">
              <a:buFont typeface="+mj-lt"/>
              <a:buAutoNum type="arabicPeriod"/>
            </a:pPr>
            <a:endParaRPr lang="en-US" sz="2100" dirty="0" smtClean="0"/>
          </a:p>
          <a:p>
            <a:pPr>
              <a:buNone/>
            </a:pPr>
            <a:r>
              <a:rPr lang="en-US" dirty="0" smtClean="0"/>
              <a:t>	</a:t>
            </a:r>
          </a:p>
          <a:p>
            <a:pPr>
              <a:buNone/>
            </a:pPr>
            <a:endParaRPr lang="en-US" sz="3600" dirty="0">
              <a:solidFill>
                <a:srgbClr val="C00000"/>
              </a:solidFill>
            </a:endParaRPr>
          </a:p>
        </p:txBody>
      </p:sp>
      <p:sp>
        <p:nvSpPr>
          <p:cNvPr id="6" name="Slide Number Placeholder 5"/>
          <p:cNvSpPr>
            <a:spLocks noGrp="1"/>
          </p:cNvSpPr>
          <p:nvPr>
            <p:ph type="sldNum" sz="quarter" idx="12"/>
          </p:nvPr>
        </p:nvSpPr>
        <p:spPr/>
        <p:txBody>
          <a:bodyPr/>
          <a:lstStyle/>
          <a:p>
            <a:fld id="{23D41D0B-9B44-46F7-B2DD-A73A407D48DC}" type="slidenum">
              <a:rPr lang="en-US" smtClean="0"/>
              <a:pPr/>
              <a:t>53</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05400" y="2954143"/>
            <a:ext cx="3593432" cy="3500096"/>
          </a:xfrm>
          <a:prstGeom prst="rect">
            <a:avLst/>
          </a:prstGeom>
          <a:ln>
            <a:noFill/>
          </a:ln>
          <a:effectLst>
            <a:softEdge rad="112500"/>
          </a:effectLst>
        </p:spPr>
      </p:pic>
      <p:sp>
        <p:nvSpPr>
          <p:cNvPr id="5" name="TextBox 4"/>
          <p:cNvSpPr txBox="1"/>
          <p:nvPr/>
        </p:nvSpPr>
        <p:spPr>
          <a:xfrm>
            <a:off x="533400" y="3733800"/>
            <a:ext cx="4038600" cy="1477328"/>
          </a:xfrm>
          <a:prstGeom prst="rect">
            <a:avLst/>
          </a:prstGeom>
          <a:noFill/>
        </p:spPr>
        <p:txBody>
          <a:bodyPr wrap="square" rtlCol="0">
            <a:spAutoFit/>
          </a:bodyPr>
          <a:lstStyle/>
          <a:p>
            <a:pPr algn="ctr">
              <a:buNone/>
            </a:pPr>
            <a:r>
              <a:rPr lang="en-US" sz="3600" dirty="0">
                <a:solidFill>
                  <a:srgbClr val="C00000"/>
                </a:solidFill>
              </a:rPr>
              <a:t>Your </a:t>
            </a:r>
            <a:r>
              <a:rPr lang="en-US" sz="3600" dirty="0" smtClean="0">
                <a:solidFill>
                  <a:srgbClr val="C00000"/>
                </a:solidFill>
              </a:rPr>
              <a:t>Ideas Are</a:t>
            </a:r>
            <a:endParaRPr lang="en-US" sz="3600" dirty="0">
              <a:solidFill>
                <a:srgbClr val="C00000"/>
              </a:solidFill>
            </a:endParaRPr>
          </a:p>
          <a:p>
            <a:pPr algn="ctr">
              <a:buNone/>
            </a:pPr>
            <a:r>
              <a:rPr lang="en-US" sz="3600" dirty="0">
                <a:solidFill>
                  <a:srgbClr val="C00000"/>
                </a:solidFill>
              </a:rPr>
              <a:t>Welcome!!</a:t>
            </a:r>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762000"/>
          </a:xfrm>
        </p:spPr>
        <p:txBody>
          <a:bodyPr>
            <a:normAutofit/>
          </a:bodyPr>
          <a:lstStyle/>
          <a:p>
            <a:r>
              <a:rPr lang="en-US" sz="2800" dirty="0" smtClean="0">
                <a:solidFill>
                  <a:srgbClr val="C00000"/>
                </a:solidFill>
              </a:rPr>
              <a:t>Estimated Levy Increase </a:t>
            </a:r>
            <a:endParaRPr lang="en-US" sz="2800" dirty="0">
              <a:solidFill>
                <a:srgbClr val="C00000"/>
              </a:solidFill>
            </a:endParaRPr>
          </a:p>
        </p:txBody>
      </p:sp>
      <p:sp>
        <p:nvSpPr>
          <p:cNvPr id="3" name="Content Placeholder 2"/>
          <p:cNvSpPr>
            <a:spLocks noGrp="1"/>
          </p:cNvSpPr>
          <p:nvPr>
            <p:ph idx="1"/>
          </p:nvPr>
        </p:nvSpPr>
        <p:spPr>
          <a:xfrm>
            <a:off x="533400" y="1295400"/>
            <a:ext cx="4267200" cy="4876800"/>
          </a:xfrm>
          <a:solidFill>
            <a:srgbClr val="F5F0E7"/>
          </a:solidFill>
          <a:ln>
            <a:solidFill>
              <a:srgbClr val="C00000"/>
            </a:solidFill>
          </a:ln>
        </p:spPr>
        <p:txBody>
          <a:bodyPr>
            <a:normAutofit/>
          </a:bodyPr>
          <a:lstStyle/>
          <a:p>
            <a:pPr>
              <a:buNone/>
            </a:pPr>
            <a:r>
              <a:rPr lang="en-US" dirty="0" smtClean="0"/>
              <a:t>   </a:t>
            </a:r>
          </a:p>
          <a:p>
            <a:r>
              <a:rPr lang="en-US" dirty="0" smtClean="0"/>
              <a:t>Actual assessed values due at the end of October. We can only estimate on the limit we currently have.</a:t>
            </a:r>
          </a:p>
          <a:p>
            <a:endParaRPr lang="en-US" dirty="0"/>
          </a:p>
          <a:p>
            <a:r>
              <a:rPr lang="en-US" dirty="0" smtClean="0"/>
              <a:t>Actual Levy for 2015 = $189,373.36 x constitutional limit of 1% increase = 1,893.73  (101%) = $191,269.09</a:t>
            </a:r>
            <a:endParaRPr lang="en-US" dirty="0"/>
          </a:p>
          <a:p>
            <a:r>
              <a:rPr lang="en-US" dirty="0" smtClean="0"/>
              <a:t>estimated levy collection of $191,269.09 for 2017</a:t>
            </a:r>
          </a:p>
          <a:p>
            <a:r>
              <a:rPr lang="en-US" dirty="0" smtClean="0"/>
              <a:t>** this will likely be higher due to increased housing in 2016	**</a:t>
            </a:r>
          </a:p>
        </p:txBody>
      </p:sp>
      <p:sp>
        <p:nvSpPr>
          <p:cNvPr id="5" name="Slide Number Placeholder 4"/>
          <p:cNvSpPr>
            <a:spLocks noGrp="1"/>
          </p:cNvSpPr>
          <p:nvPr>
            <p:ph type="sldNum" sz="quarter" idx="12"/>
          </p:nvPr>
        </p:nvSpPr>
        <p:spPr/>
        <p:txBody>
          <a:bodyPr/>
          <a:lstStyle/>
          <a:p>
            <a:fld id="{23D41D0B-9B44-46F7-B2DD-A73A407D48DC}" type="slidenum">
              <a:rPr lang="en-US" smtClean="0"/>
              <a:pPr/>
              <a:t>54</a:t>
            </a:fld>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t="9910" b="7207"/>
          <a:stretch/>
        </p:blipFill>
        <p:spPr>
          <a:xfrm rot="5400000">
            <a:off x="4114800" y="1828800"/>
            <a:ext cx="5638800" cy="3505200"/>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3785" y="3657600"/>
            <a:ext cx="7955280" cy="3200400"/>
          </a:xfrm>
        </p:spPr>
        <p:txBody>
          <a:bodyPr>
            <a:normAutofit/>
          </a:bodyPr>
          <a:lstStyle/>
          <a:p>
            <a:pPr marL="0" indent="0">
              <a:buNone/>
            </a:pPr>
            <a:endParaRPr lang="en-US" dirty="0" smtClean="0"/>
          </a:p>
          <a:p>
            <a:pPr marL="0" indent="0">
              <a:buNone/>
            </a:pPr>
            <a:r>
              <a:rPr lang="en-US" sz="1900" dirty="0" smtClean="0"/>
              <a:t>We don’t know yet what the YACOLT  actual assessed valuations are ……………</a:t>
            </a:r>
          </a:p>
          <a:p>
            <a:pPr marL="0" indent="0">
              <a:buNone/>
            </a:pPr>
            <a:endParaRPr lang="en-US" sz="800" dirty="0" smtClean="0"/>
          </a:p>
          <a:p>
            <a:pPr marL="0" indent="0">
              <a:buNone/>
            </a:pPr>
            <a:r>
              <a:rPr lang="en-US" sz="1900" dirty="0" smtClean="0"/>
              <a:t>This is purely a guess ~</a:t>
            </a:r>
          </a:p>
          <a:p>
            <a:pPr marL="0" indent="0">
              <a:buNone/>
            </a:pPr>
            <a:r>
              <a:rPr lang="en-US" sz="1900" dirty="0"/>
              <a:t> </a:t>
            </a:r>
            <a:r>
              <a:rPr lang="en-US" sz="1900" dirty="0" smtClean="0"/>
              <a:t>                              an estimate ~</a:t>
            </a:r>
          </a:p>
          <a:p>
            <a:pPr marL="0" indent="0">
              <a:buNone/>
            </a:pPr>
            <a:r>
              <a:rPr lang="en-US" sz="1900" dirty="0"/>
              <a:t> </a:t>
            </a:r>
            <a:r>
              <a:rPr lang="en-US" sz="1900" dirty="0" smtClean="0"/>
              <a:t>                       </a:t>
            </a:r>
            <a:r>
              <a:rPr lang="en-US" sz="1900" dirty="0"/>
              <a:t> </a:t>
            </a:r>
            <a:r>
              <a:rPr lang="en-US" sz="1900" dirty="0" smtClean="0"/>
              <a:t>                    and desired outcome~</a:t>
            </a:r>
          </a:p>
          <a:p>
            <a:pPr marL="0" indent="0">
              <a:buNone/>
            </a:pPr>
            <a:r>
              <a:rPr lang="en-US" dirty="0"/>
              <a:t> </a:t>
            </a:r>
            <a:r>
              <a:rPr lang="en-US" dirty="0" smtClean="0"/>
              <a:t>                                  </a:t>
            </a:r>
            <a:endParaRPr lang="en-US" dirty="0"/>
          </a:p>
        </p:txBody>
      </p:sp>
      <p:sp>
        <p:nvSpPr>
          <p:cNvPr id="8" name="Slide Number Placeholder 7"/>
          <p:cNvSpPr>
            <a:spLocks noGrp="1"/>
          </p:cNvSpPr>
          <p:nvPr>
            <p:ph type="sldNum" sz="quarter" idx="12"/>
          </p:nvPr>
        </p:nvSpPr>
        <p:spPr/>
        <p:txBody>
          <a:bodyPr/>
          <a:lstStyle/>
          <a:p>
            <a:fld id="{23D41D0B-9B44-46F7-B2DD-A73A407D48DC}" type="slidenum">
              <a:rPr lang="en-US" smtClean="0"/>
              <a:pPr/>
              <a:t>55</a:t>
            </a:fld>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xmlns="" val="0"/>
              </a:ext>
            </a:extLst>
          </a:blip>
          <a:srcRect l="11548" r="7500" b="36326"/>
          <a:stretch/>
        </p:blipFill>
        <p:spPr>
          <a:xfrm>
            <a:off x="653785" y="941932"/>
            <a:ext cx="5613993" cy="2938484"/>
          </a:xfrm>
          <a:prstGeom prst="rect">
            <a:avLst/>
          </a:prstGeom>
          <a:ln>
            <a:noFill/>
          </a:ln>
          <a:effectLst>
            <a:softEdge rad="112500"/>
          </a:effectLst>
        </p:spPr>
      </p:pic>
      <p:sp>
        <p:nvSpPr>
          <p:cNvPr id="6" name="Cloud Callout 5"/>
          <p:cNvSpPr/>
          <p:nvPr/>
        </p:nvSpPr>
        <p:spPr>
          <a:xfrm>
            <a:off x="3657600" y="370432"/>
            <a:ext cx="2331720" cy="1153568"/>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86200" y="680322"/>
            <a:ext cx="2103120" cy="523220"/>
          </a:xfrm>
          <a:prstGeom prst="rect">
            <a:avLst/>
          </a:prstGeom>
          <a:noFill/>
        </p:spPr>
        <p:txBody>
          <a:bodyPr wrap="square" rtlCol="0">
            <a:spAutoFit/>
          </a:bodyPr>
          <a:lstStyle/>
          <a:p>
            <a:r>
              <a:rPr lang="en-US" sz="2800" dirty="0" smtClean="0">
                <a:solidFill>
                  <a:srgbClr val="C00000"/>
                </a:solidFill>
              </a:rPr>
              <a:t>But Wait!</a:t>
            </a:r>
            <a:endParaRPr lang="en-US" sz="2800" dirty="0">
              <a:solidFill>
                <a:srgbClr val="C00000"/>
              </a:solidFill>
            </a:endParaRPr>
          </a:p>
        </p:txBody>
      </p:sp>
    </p:spTree>
    <p:extLst>
      <p:ext uri="{BB962C8B-B14F-4D97-AF65-F5344CB8AC3E}">
        <p14:creationId xmlns:p14="http://schemas.microsoft.com/office/powerpoint/2010/main" xmlns="" val="400711000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l="883" t="9894" r="-883"/>
          <a:stretch/>
        </p:blipFill>
        <p:spPr>
          <a:xfrm>
            <a:off x="762000" y="515652"/>
            <a:ext cx="7848600" cy="5848350"/>
          </a:xfrm>
          <a:prstGeom prst="rect">
            <a:avLst/>
          </a:prstGeom>
          <a:ln>
            <a:noFill/>
          </a:ln>
          <a:effectLst>
            <a:softEdge rad="112500"/>
          </a:effectLst>
        </p:spPr>
      </p:pic>
      <p:sp>
        <p:nvSpPr>
          <p:cNvPr id="2" name="Title 1"/>
          <p:cNvSpPr>
            <a:spLocks noGrp="1"/>
          </p:cNvSpPr>
          <p:nvPr>
            <p:ph type="title"/>
          </p:nvPr>
        </p:nvSpPr>
        <p:spPr>
          <a:xfrm>
            <a:off x="381000" y="609600"/>
            <a:ext cx="8229600" cy="1096962"/>
          </a:xfrm>
        </p:spPr>
        <p:txBody>
          <a:bodyPr>
            <a:normAutofit/>
          </a:bodyPr>
          <a:lstStyle/>
          <a:p>
            <a:pPr algn="ctr"/>
            <a:r>
              <a:rPr lang="en-US" sz="3200" dirty="0" smtClean="0">
                <a:solidFill>
                  <a:schemeClr val="bg1"/>
                </a:solidFill>
              </a:rPr>
              <a:t>2018 Estimated Revenue Budget</a:t>
            </a:r>
            <a:endParaRPr lang="en-US" sz="3200" dirty="0">
              <a:solidFill>
                <a:schemeClr val="bg1"/>
              </a:solidFill>
            </a:endParaRPr>
          </a:p>
        </p:txBody>
      </p:sp>
      <p:sp>
        <p:nvSpPr>
          <p:cNvPr id="5" name="Slide Number Placeholder 4"/>
          <p:cNvSpPr>
            <a:spLocks noGrp="1"/>
          </p:cNvSpPr>
          <p:nvPr>
            <p:ph type="sldNum" sz="quarter" idx="12"/>
          </p:nvPr>
        </p:nvSpPr>
        <p:spPr/>
        <p:txBody>
          <a:bodyPr/>
          <a:lstStyle/>
          <a:p>
            <a:fld id="{23D41D0B-9B44-46F7-B2DD-A73A407D48DC}" type="slidenum">
              <a:rPr lang="en-US" smtClean="0"/>
              <a:pPr/>
              <a:t>56</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86354"/>
            <a:ext cx="9144000" cy="1066800"/>
          </a:xfrm>
        </p:spPr>
        <p:txBody>
          <a:bodyPr>
            <a:normAutofit/>
          </a:bodyPr>
          <a:lstStyle/>
          <a:p>
            <a:r>
              <a:rPr lang="en-US" sz="2800" dirty="0" smtClean="0">
                <a:solidFill>
                  <a:srgbClr val="C00000"/>
                </a:solidFill>
              </a:rPr>
              <a:t>Budget Revenue Estimate 2018</a:t>
            </a:r>
            <a:endParaRPr lang="en-US" sz="2800" dirty="0">
              <a:solidFill>
                <a:srgbClr val="C00000"/>
              </a:solidFill>
            </a:endParaRPr>
          </a:p>
        </p:txBody>
      </p:sp>
      <p:sp>
        <p:nvSpPr>
          <p:cNvPr id="3" name="Slide Number Placeholder 2"/>
          <p:cNvSpPr>
            <a:spLocks noGrp="1"/>
          </p:cNvSpPr>
          <p:nvPr>
            <p:ph type="sldNum" sz="quarter" idx="12"/>
          </p:nvPr>
        </p:nvSpPr>
        <p:spPr/>
        <p:txBody>
          <a:bodyPr/>
          <a:lstStyle/>
          <a:p>
            <a:fld id="{23D41D0B-9B44-46F7-B2DD-A73A407D48DC}" type="slidenum">
              <a:rPr lang="en-US" smtClean="0"/>
              <a:pPr/>
              <a:t>57</a:t>
            </a:fld>
            <a:endParaRPr lang="en-US" dirty="0"/>
          </a:p>
        </p:txBody>
      </p:sp>
      <p:sp>
        <p:nvSpPr>
          <p:cNvPr id="4" name="TextBox 3"/>
          <p:cNvSpPr txBox="1"/>
          <p:nvPr/>
        </p:nvSpPr>
        <p:spPr>
          <a:xfrm>
            <a:off x="2143989" y="5029200"/>
            <a:ext cx="47244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b="1" dirty="0" smtClean="0">
              <a:solidFill>
                <a:srgbClr val="FF0000"/>
              </a:solidFill>
              <a:latin typeface="Cambria" panose="02040503050406030204" pitchFamily="18" charset="0"/>
            </a:endParaRPr>
          </a:p>
          <a:p>
            <a:pPr marL="285750" indent="-285750">
              <a:buFont typeface="Arial" panose="020B0604020202020204" pitchFamily="34" charset="0"/>
              <a:buChar char="•"/>
            </a:pPr>
            <a:r>
              <a:rPr lang="en-US" b="1" dirty="0" smtClean="0">
                <a:solidFill>
                  <a:srgbClr val="FF0000"/>
                </a:solidFill>
                <a:latin typeface="Cambria" panose="02040503050406030204" pitchFamily="18" charset="0"/>
              </a:rPr>
              <a:t>Excludes Beginning and End Balance</a:t>
            </a:r>
          </a:p>
          <a:p>
            <a:r>
              <a:rPr lang="en-US" b="1" dirty="0" smtClean="0">
                <a:latin typeface="Cambria" panose="02040503050406030204" pitchFamily="18" charset="0"/>
              </a:rPr>
              <a:t>  </a:t>
            </a:r>
          </a:p>
        </p:txBody>
      </p:sp>
      <p:pic>
        <p:nvPicPr>
          <p:cNvPr id="5" name="Picture 4"/>
          <p:cNvPicPr>
            <a:picLocks noChangeAspect="1"/>
          </p:cNvPicPr>
          <p:nvPr/>
        </p:nvPicPr>
        <p:blipFill>
          <a:blip r:embed="rId3" cstate="print"/>
          <a:stretch>
            <a:fillRect/>
          </a:stretch>
        </p:blipFill>
        <p:spPr>
          <a:xfrm>
            <a:off x="0" y="1143000"/>
            <a:ext cx="9144000" cy="38862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7680960" cy="1371600"/>
          </a:xfrm>
        </p:spPr>
        <p:txBody>
          <a:bodyPr>
            <a:normAutofit/>
          </a:bodyPr>
          <a:lstStyle/>
          <a:p>
            <a:r>
              <a:rPr lang="en-US" sz="2800" dirty="0" smtClean="0">
                <a:solidFill>
                  <a:srgbClr val="C00000"/>
                </a:solidFill>
              </a:rPr>
              <a:t>Budget Comparison Fund Totals</a:t>
            </a:r>
            <a:endParaRPr lang="en-US" sz="2800" dirty="0">
              <a:solidFill>
                <a:srgbClr val="C00000"/>
              </a:solidFill>
            </a:endParaRPr>
          </a:p>
        </p:txBody>
      </p:sp>
      <p:sp>
        <p:nvSpPr>
          <p:cNvPr id="4" name="Slide Number Placeholder 3"/>
          <p:cNvSpPr>
            <a:spLocks noGrp="1"/>
          </p:cNvSpPr>
          <p:nvPr>
            <p:ph type="sldNum" sz="quarter" idx="12"/>
          </p:nvPr>
        </p:nvSpPr>
        <p:spPr/>
        <p:txBody>
          <a:bodyPr/>
          <a:lstStyle/>
          <a:p>
            <a:fld id="{23D41D0B-9B44-46F7-B2DD-A73A407D48DC}" type="slidenum">
              <a:rPr lang="en-US" smtClean="0"/>
              <a:pPr/>
              <a:t>58</a:t>
            </a:fld>
            <a:endParaRPr lang="en-US" dirty="0"/>
          </a:p>
        </p:txBody>
      </p:sp>
      <p:pic>
        <p:nvPicPr>
          <p:cNvPr id="6" name="Picture 5"/>
          <p:cNvPicPr>
            <a:picLocks noChangeAspect="1"/>
          </p:cNvPicPr>
          <p:nvPr/>
        </p:nvPicPr>
        <p:blipFill>
          <a:blip r:embed="rId2" cstate="print"/>
          <a:stretch>
            <a:fillRect/>
          </a:stretch>
        </p:blipFill>
        <p:spPr>
          <a:xfrm>
            <a:off x="0" y="1219200"/>
            <a:ext cx="9144000" cy="4267200"/>
          </a:xfrm>
          <a:prstGeom prst="rect">
            <a:avLst/>
          </a:prstGeom>
        </p:spPr>
      </p:pic>
      <p:sp>
        <p:nvSpPr>
          <p:cNvPr id="7" name="TextBox 6"/>
          <p:cNvSpPr txBox="1"/>
          <p:nvPr/>
        </p:nvSpPr>
        <p:spPr>
          <a:xfrm>
            <a:off x="990600" y="5715000"/>
            <a:ext cx="73152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Note: conservatively estimated ~ construction driven </a:t>
            </a:r>
            <a:endParaRPr lang="en-US" dirty="0"/>
          </a:p>
        </p:txBody>
      </p:sp>
    </p:spTree>
    <p:extLst>
      <p:ext uri="{BB962C8B-B14F-4D97-AF65-F5344CB8AC3E}">
        <p14:creationId xmlns:p14="http://schemas.microsoft.com/office/powerpoint/2010/main" xmlns="" val="296613635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xmlns="" val="924131587"/>
              </p:ext>
            </p:extLst>
          </p:nvPr>
        </p:nvGraphicFramePr>
        <p:xfrm>
          <a:off x="2022177" y="3462458"/>
          <a:ext cx="4947245" cy="2909768"/>
        </p:xfrm>
        <a:graphic>
          <a:graphicData uri="http://schemas.openxmlformats.org/presentationml/2006/ole">
            <p:oleObj spid="_x0000_s9269" name="Picture" r:id="rId3" imgW="1362486" imgH="1365524" progId="Word.Picture.8">
              <p:embed/>
            </p:oleObj>
          </a:graphicData>
        </a:graphic>
      </p:graphicFrame>
      <p:sp>
        <p:nvSpPr>
          <p:cNvPr id="2" name="Title 1"/>
          <p:cNvSpPr>
            <a:spLocks noGrp="1"/>
          </p:cNvSpPr>
          <p:nvPr>
            <p:ph type="title"/>
          </p:nvPr>
        </p:nvSpPr>
        <p:spPr>
          <a:xfrm>
            <a:off x="304800" y="457200"/>
            <a:ext cx="7680960" cy="1371600"/>
          </a:xfrm>
        </p:spPr>
        <p:txBody>
          <a:bodyPr>
            <a:normAutofit/>
          </a:bodyPr>
          <a:lstStyle/>
          <a:p>
            <a:r>
              <a:rPr lang="en-US" sz="2800" dirty="0" smtClean="0">
                <a:solidFill>
                  <a:srgbClr val="C00000"/>
                </a:solidFill>
              </a:rPr>
              <a:t>How Do </a:t>
            </a:r>
            <a:r>
              <a:rPr lang="en-US" sz="2800" dirty="0">
                <a:solidFill>
                  <a:srgbClr val="C00000"/>
                </a:solidFill>
              </a:rPr>
              <a:t>W</a:t>
            </a:r>
            <a:r>
              <a:rPr lang="en-US" sz="2800" dirty="0" smtClean="0">
                <a:solidFill>
                  <a:srgbClr val="C00000"/>
                </a:solidFill>
              </a:rPr>
              <a:t>e Budget?</a:t>
            </a:r>
            <a:endParaRPr lang="en-US" sz="2800" dirty="0">
              <a:solidFill>
                <a:srgbClr val="C00000"/>
              </a:solidFill>
            </a:endParaRPr>
          </a:p>
        </p:txBody>
      </p:sp>
      <p:sp>
        <p:nvSpPr>
          <p:cNvPr id="3" name="Content Placeholder 2"/>
          <p:cNvSpPr>
            <a:spLocks noGrp="1"/>
          </p:cNvSpPr>
          <p:nvPr>
            <p:ph idx="1"/>
          </p:nvPr>
        </p:nvSpPr>
        <p:spPr>
          <a:xfrm>
            <a:off x="381000" y="1143000"/>
            <a:ext cx="8229600" cy="4572001"/>
          </a:xfrm>
        </p:spPr>
        <p:txBody>
          <a:bodyPr/>
          <a:lstStyle/>
          <a:p>
            <a:pPr marL="0" indent="0">
              <a:buNone/>
            </a:pPr>
            <a:endParaRPr lang="en-US" sz="800" dirty="0" smtClean="0"/>
          </a:p>
          <a:p>
            <a:pPr marL="514350" indent="-514350">
              <a:buFont typeface="+mj-lt"/>
              <a:buAutoNum type="arabicParenR"/>
            </a:pPr>
            <a:r>
              <a:rPr lang="en-US" sz="1900" dirty="0" smtClean="0"/>
              <a:t>We budget for outcomes</a:t>
            </a:r>
          </a:p>
          <a:p>
            <a:pPr marL="514350" indent="-514350">
              <a:buFont typeface="+mj-lt"/>
              <a:buAutoNum type="arabicParenR"/>
            </a:pPr>
            <a:r>
              <a:rPr lang="en-US" sz="1900" dirty="0" smtClean="0"/>
              <a:t>We budget for goals</a:t>
            </a:r>
          </a:p>
          <a:p>
            <a:pPr marL="514350" indent="-514350">
              <a:buFont typeface="+mj-lt"/>
              <a:buAutoNum type="arabicParenR"/>
            </a:pPr>
            <a:r>
              <a:rPr lang="en-US" sz="1900" dirty="0" smtClean="0"/>
              <a:t>We budget for long term expectations</a:t>
            </a:r>
          </a:p>
          <a:p>
            <a:pPr marL="514350" indent="-514350">
              <a:buFont typeface="+mj-lt"/>
              <a:buAutoNum type="arabicParenR"/>
            </a:pPr>
            <a:r>
              <a:rPr lang="en-US" sz="1900" dirty="0" smtClean="0"/>
              <a:t>We budget for capital improvements</a:t>
            </a:r>
          </a:p>
          <a:p>
            <a:pPr>
              <a:buNone/>
            </a:pPr>
            <a:r>
              <a:rPr lang="en-US" sz="1900" dirty="0" smtClean="0"/>
              <a:t>			</a:t>
            </a:r>
          </a:p>
          <a:p>
            <a:pPr algn="ctr">
              <a:buNone/>
            </a:pPr>
            <a:r>
              <a:rPr lang="en-US" sz="2800" dirty="0" smtClean="0"/>
              <a:t>“We Budget for Success”</a:t>
            </a:r>
            <a:endParaRPr lang="en-US" sz="2800" dirty="0"/>
          </a:p>
        </p:txBody>
      </p:sp>
      <p:sp>
        <p:nvSpPr>
          <p:cNvPr id="4" name="Slide Number Placeholder 3"/>
          <p:cNvSpPr>
            <a:spLocks noGrp="1"/>
          </p:cNvSpPr>
          <p:nvPr>
            <p:ph type="sldNum" sz="quarter" idx="12"/>
          </p:nvPr>
        </p:nvSpPr>
        <p:spPr/>
        <p:txBody>
          <a:bodyPr/>
          <a:lstStyle/>
          <a:p>
            <a:fld id="{23D41D0B-9B44-46F7-B2DD-A73A407D48DC}" type="slidenum">
              <a:rPr lang="en-US" smtClean="0"/>
              <a:pPr/>
              <a:t>59</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Basics of Property Taxes</a:t>
            </a:r>
            <a:endParaRPr lang="en-US" dirty="0"/>
          </a:p>
        </p:txBody>
      </p:sp>
      <p:sp>
        <p:nvSpPr>
          <p:cNvPr id="3" name="Content Placeholder 2"/>
          <p:cNvSpPr>
            <a:spLocks noGrp="1"/>
          </p:cNvSpPr>
          <p:nvPr>
            <p:ph idx="1"/>
          </p:nvPr>
        </p:nvSpPr>
        <p:spPr/>
        <p:txBody>
          <a:bodyPr>
            <a:normAutofit/>
          </a:bodyPr>
          <a:lstStyle/>
          <a:p>
            <a:r>
              <a:rPr lang="en-US" sz="2000" dirty="0" smtClean="0"/>
              <a:t>A property tax is collected based upon the value of property</a:t>
            </a:r>
          </a:p>
          <a:p>
            <a:r>
              <a:rPr lang="en-US" sz="2000" dirty="0" smtClean="0"/>
              <a:t>Property taxes typically apply to “real” property, such as land and buildings, and sometimes to “personal” property, such as equipment.</a:t>
            </a:r>
          </a:p>
          <a:p>
            <a:r>
              <a:rPr lang="en-US" sz="2000" dirty="0" smtClean="0"/>
              <a:t>The concept of property taxes is very old, dating to at least 1692 in England. </a:t>
            </a:r>
          </a:p>
          <a:p>
            <a:r>
              <a:rPr lang="en-US" sz="2000" dirty="0" smtClean="0"/>
              <a:t>Property Taxes are the most widespread form of taxation at the state and local level in the U.S.</a:t>
            </a:r>
            <a:endParaRPr lang="en-US" sz="2000" dirty="0"/>
          </a:p>
        </p:txBody>
      </p:sp>
    </p:spTree>
    <p:extLst>
      <p:ext uri="{BB962C8B-B14F-4D97-AF65-F5344CB8AC3E}">
        <p14:creationId xmlns:p14="http://schemas.microsoft.com/office/powerpoint/2010/main" xmlns="" val="29239379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0"/>
            <a:ext cx="9144000" cy="6858000"/>
          </a:xfrm>
        </p:spPr>
        <p:txBody>
          <a:bodyPr/>
          <a:lstStyle/>
          <a:p>
            <a:pPr algn="ctr">
              <a:buNone/>
            </a:pPr>
            <a:r>
              <a:rPr lang="en-US" dirty="0" smtClean="0"/>
              <a:t>		</a:t>
            </a:r>
          </a:p>
          <a:p>
            <a:pPr algn="ctr">
              <a:buNone/>
            </a:pPr>
            <a:endParaRPr lang="en-US" dirty="0" smtClean="0"/>
          </a:p>
          <a:p>
            <a:pPr algn="ctr">
              <a:buNone/>
            </a:pPr>
            <a:endParaRPr lang="en-US" dirty="0" smtClean="0"/>
          </a:p>
        </p:txBody>
      </p:sp>
      <p:sp>
        <p:nvSpPr>
          <p:cNvPr id="3" name="Slide Number Placeholder 2"/>
          <p:cNvSpPr>
            <a:spLocks noGrp="1"/>
          </p:cNvSpPr>
          <p:nvPr>
            <p:ph type="sldNum" sz="quarter" idx="12"/>
          </p:nvPr>
        </p:nvSpPr>
        <p:spPr/>
        <p:txBody>
          <a:bodyPr/>
          <a:lstStyle/>
          <a:p>
            <a:fld id="{23D41D0B-9B44-46F7-B2DD-A73A407D48DC}" type="slidenum">
              <a:rPr lang="en-US" smtClean="0"/>
              <a:pPr/>
              <a:t>60</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13591" y="991498"/>
            <a:ext cx="7316818" cy="487500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Uses of Property Taxes in Washington </a:t>
            </a:r>
            <a:endParaRPr lang="en-US" dirty="0"/>
          </a:p>
        </p:txBody>
      </p:sp>
      <p:sp>
        <p:nvSpPr>
          <p:cNvPr id="3" name="Content Placeholder 2"/>
          <p:cNvSpPr>
            <a:spLocks noGrp="1"/>
          </p:cNvSpPr>
          <p:nvPr>
            <p:ph idx="1"/>
          </p:nvPr>
        </p:nvSpPr>
        <p:spPr>
          <a:xfrm>
            <a:off x="1219200" y="1905000"/>
            <a:ext cx="7315200" cy="4724400"/>
          </a:xfrm>
        </p:spPr>
        <p:txBody>
          <a:bodyPr>
            <a:normAutofit/>
          </a:bodyPr>
          <a:lstStyle/>
          <a:p>
            <a:r>
              <a:rPr lang="en-US" dirty="0" smtClean="0"/>
              <a:t>Property Taxes have existed since the Washington Territory was formed in 1853</a:t>
            </a:r>
          </a:p>
          <a:p>
            <a:r>
              <a:rPr lang="en-US" dirty="0" smtClean="0"/>
              <a:t>The State has a property tax that is used for public school funding</a:t>
            </a:r>
          </a:p>
          <a:p>
            <a:r>
              <a:rPr lang="en-US" dirty="0" smtClean="0"/>
              <a:t>Counties and cities use property taxes as a major revenue resource</a:t>
            </a:r>
          </a:p>
          <a:p>
            <a:r>
              <a:rPr lang="en-US" dirty="0" smtClean="0"/>
              <a:t>Many special districts have property taxes as their only revenue source</a:t>
            </a:r>
          </a:p>
          <a:p>
            <a:r>
              <a:rPr lang="en-US" dirty="0" smtClean="0"/>
              <a:t>The Legislature frequently creates new property tax authorities (e.g., Transit) because of a dearth of other options</a:t>
            </a:r>
          </a:p>
          <a:p>
            <a:r>
              <a:rPr lang="en-US" dirty="0" smtClean="0"/>
              <a:t>Because so many governments have property taxes there are 3,191 “Levy Codes” (areas with unique combinations of property taxes) in the State as of September 2016</a:t>
            </a:r>
          </a:p>
          <a:p>
            <a:endParaRPr lang="en-US" dirty="0"/>
          </a:p>
        </p:txBody>
      </p:sp>
      <p:sp>
        <p:nvSpPr>
          <p:cNvPr id="4" name="Slide Number Placeholder 3"/>
          <p:cNvSpPr>
            <a:spLocks noGrp="1"/>
          </p:cNvSpPr>
          <p:nvPr>
            <p:ph type="sldNum" sz="quarter" idx="12"/>
          </p:nvPr>
        </p:nvSpPr>
        <p:spPr/>
        <p:txBody>
          <a:bodyPr/>
          <a:lstStyle/>
          <a:p>
            <a:fld id="{23D41D0B-9B44-46F7-B2DD-A73A407D48DC}" type="slidenum">
              <a:rPr lang="en-US" smtClean="0"/>
              <a:pPr/>
              <a:t>7</a:t>
            </a:fld>
            <a:endParaRPr lang="en-US" dirty="0"/>
          </a:p>
        </p:txBody>
      </p:sp>
    </p:spTree>
    <p:extLst>
      <p:ext uri="{BB962C8B-B14F-4D97-AF65-F5344CB8AC3E}">
        <p14:creationId xmlns:p14="http://schemas.microsoft.com/office/powerpoint/2010/main" xmlns="" val="2021353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 Cautionary Note</a:t>
            </a:r>
            <a:endParaRPr lang="en-US" dirty="0"/>
          </a:p>
        </p:txBody>
      </p:sp>
      <p:sp>
        <p:nvSpPr>
          <p:cNvPr id="3" name="Content Placeholder 2"/>
          <p:cNvSpPr>
            <a:spLocks noGrp="1"/>
          </p:cNvSpPr>
          <p:nvPr>
            <p:ph idx="1"/>
          </p:nvPr>
        </p:nvSpPr>
        <p:spPr/>
        <p:txBody>
          <a:bodyPr>
            <a:normAutofit/>
          </a:bodyPr>
          <a:lstStyle/>
          <a:p>
            <a:r>
              <a:rPr lang="en-US" sz="2000" dirty="0" smtClean="0"/>
              <a:t>Property taxes in many states, including Washington, are complex due to changes made over long periods of time</a:t>
            </a:r>
          </a:p>
          <a:p>
            <a:r>
              <a:rPr lang="en-US" sz="2000" dirty="0" smtClean="0"/>
              <a:t>The Washington property tax system is thus very confusing</a:t>
            </a:r>
          </a:p>
          <a:p>
            <a:r>
              <a:rPr lang="en-US" sz="2000" dirty="0" smtClean="0"/>
              <a:t>There are a few, if any, absolute truths: almost every rule has an exception</a:t>
            </a:r>
          </a:p>
          <a:p>
            <a:r>
              <a:rPr lang="en-US" sz="2000" dirty="0" smtClean="0"/>
              <a:t>And there are exceptions to the exceptions……..</a:t>
            </a:r>
            <a:endParaRPr lang="en-US" sz="2000" dirty="0"/>
          </a:p>
        </p:txBody>
      </p:sp>
      <p:sp>
        <p:nvSpPr>
          <p:cNvPr id="4" name="Slide Number Placeholder 3"/>
          <p:cNvSpPr>
            <a:spLocks noGrp="1"/>
          </p:cNvSpPr>
          <p:nvPr>
            <p:ph type="sldNum" sz="quarter" idx="12"/>
          </p:nvPr>
        </p:nvSpPr>
        <p:spPr/>
        <p:txBody>
          <a:bodyPr/>
          <a:lstStyle/>
          <a:p>
            <a:fld id="{23D41D0B-9B44-46F7-B2DD-A73A407D48DC}" type="slidenum">
              <a:rPr lang="en-US" smtClean="0"/>
              <a:pPr/>
              <a:t>8</a:t>
            </a:fld>
            <a:endParaRPr lang="en-US" dirty="0"/>
          </a:p>
        </p:txBody>
      </p:sp>
    </p:spTree>
    <p:extLst>
      <p:ext uri="{BB962C8B-B14F-4D97-AF65-F5344CB8AC3E}">
        <p14:creationId xmlns:p14="http://schemas.microsoft.com/office/powerpoint/2010/main" xmlns="" val="183248795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Basis of Property Tax:</a:t>
            </a:r>
            <a:br>
              <a:rPr lang="en-US" dirty="0" smtClean="0"/>
            </a:br>
            <a:r>
              <a:rPr lang="en-US" dirty="0" smtClean="0"/>
              <a:t>Assessed Value</a:t>
            </a:r>
            <a:endParaRPr lang="en-US" dirty="0"/>
          </a:p>
        </p:txBody>
      </p:sp>
      <p:sp>
        <p:nvSpPr>
          <p:cNvPr id="3" name="Content Placeholder 2"/>
          <p:cNvSpPr>
            <a:spLocks noGrp="1"/>
          </p:cNvSpPr>
          <p:nvPr>
            <p:ph idx="1"/>
          </p:nvPr>
        </p:nvSpPr>
        <p:spPr/>
        <p:txBody>
          <a:bodyPr/>
          <a:lstStyle/>
          <a:p>
            <a:r>
              <a:rPr lang="en-US" dirty="0" smtClean="0"/>
              <a:t>Assessed value or AV is the value of property for the purpose of taxation</a:t>
            </a:r>
          </a:p>
          <a:p>
            <a:r>
              <a:rPr lang="en-US" dirty="0" smtClean="0"/>
              <a:t>In Washington, AV is usually intended to be the fair market value</a:t>
            </a:r>
          </a:p>
          <a:p>
            <a:r>
              <a:rPr lang="en-US" dirty="0" smtClean="0"/>
              <a:t>Exceptions exist, such as agricultural and forest property being assessed at their current use, not fair market value (this required a Constitutional Amendment)</a:t>
            </a:r>
          </a:p>
          <a:p>
            <a:r>
              <a:rPr lang="en-US" dirty="0" smtClean="0"/>
              <a:t>Other states define AV in different ways, making comparisons difficult. </a:t>
            </a:r>
            <a:endParaRPr lang="en-US" dirty="0"/>
          </a:p>
        </p:txBody>
      </p:sp>
      <p:sp>
        <p:nvSpPr>
          <p:cNvPr id="4" name="Slide Number Placeholder 3"/>
          <p:cNvSpPr>
            <a:spLocks noGrp="1"/>
          </p:cNvSpPr>
          <p:nvPr>
            <p:ph type="sldNum" sz="quarter" idx="12"/>
          </p:nvPr>
        </p:nvSpPr>
        <p:spPr/>
        <p:txBody>
          <a:bodyPr/>
          <a:lstStyle/>
          <a:p>
            <a:fld id="{23D41D0B-9B44-46F7-B2DD-A73A407D48DC}" type="slidenum">
              <a:rPr lang="en-US" smtClean="0"/>
              <a:pPr/>
              <a:t>9</a:t>
            </a:fld>
            <a:endParaRPr lang="en-US" dirty="0"/>
          </a:p>
        </p:txBody>
      </p:sp>
    </p:spTree>
    <p:extLst>
      <p:ext uri="{BB962C8B-B14F-4D97-AF65-F5344CB8AC3E}">
        <p14:creationId xmlns:p14="http://schemas.microsoft.com/office/powerpoint/2010/main" xmlns="" val="2844769927"/>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2918</TotalTime>
  <Words>4921</Words>
  <Application>Microsoft Office PowerPoint</Application>
  <PresentationFormat>On-screen Show (4:3)</PresentationFormat>
  <Paragraphs>480</Paragraphs>
  <Slides>60</Slides>
  <Notes>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60</vt:i4>
      </vt:variant>
    </vt:vector>
  </HeadingPairs>
  <TitlesOfParts>
    <vt:vector size="63" baseType="lpstr">
      <vt:lpstr>Wisp</vt:lpstr>
      <vt:lpstr>Picture</vt:lpstr>
      <vt:lpstr>Worksheet</vt:lpstr>
      <vt:lpstr> Town of Yacolt</vt:lpstr>
      <vt:lpstr>Fiscal Awareness</vt:lpstr>
      <vt:lpstr>Slide 3</vt:lpstr>
      <vt:lpstr>Slide 4</vt:lpstr>
      <vt:lpstr>Let’s Talk About Property Taxes and Some Basics </vt:lpstr>
      <vt:lpstr>Basics of Property Taxes</vt:lpstr>
      <vt:lpstr>Uses of Property Taxes in Washington </vt:lpstr>
      <vt:lpstr>A Cautionary Note</vt:lpstr>
      <vt:lpstr>Basis of Property Tax: Assessed Value</vt:lpstr>
      <vt:lpstr>Property Tax Rates</vt:lpstr>
      <vt:lpstr>Uniformity </vt:lpstr>
      <vt:lpstr>Basic Property Tax Calculations</vt:lpstr>
      <vt:lpstr>Property Tax Limitations:  3 Types</vt:lpstr>
      <vt:lpstr>Limits in Washington: Tax Rates</vt:lpstr>
      <vt:lpstr>Limits in Washington: Jurisdictional Rates </vt:lpstr>
      <vt:lpstr>When Rate Limits Are Exceeded</vt:lpstr>
      <vt:lpstr>Interplay of Limits: Effects on Government</vt:lpstr>
      <vt:lpstr>Interplay of Limits: Effect on Property Owner</vt:lpstr>
      <vt:lpstr>Exceptions to Limits (You knew there had to be some) </vt:lpstr>
      <vt:lpstr>New State Property Tax for Education</vt:lpstr>
      <vt:lpstr>Property Taxes &amp; Yacolt</vt:lpstr>
      <vt:lpstr>Property Tax Revenue</vt:lpstr>
      <vt:lpstr>Does The Town Keep All Collected Tax Dollars? </vt:lpstr>
      <vt:lpstr>Slide 24</vt:lpstr>
      <vt:lpstr>Stretching the Dollars ~ Doing More with Less </vt:lpstr>
      <vt:lpstr>How Do We Apply Tax Dollars?</vt:lpstr>
      <vt:lpstr>Tax Dollars Collected ~ Yacolt doing a lot with a little </vt:lpstr>
      <vt:lpstr>Slide 28</vt:lpstr>
      <vt:lpstr>State Shared Revenue Resources</vt:lpstr>
      <vt:lpstr>What Are State Share Revenues?</vt:lpstr>
      <vt:lpstr>Liquor Taxes</vt:lpstr>
      <vt:lpstr>Slide 32</vt:lpstr>
      <vt:lpstr>What Other Revenue Resources Are Available?</vt:lpstr>
      <vt:lpstr>Slide 34</vt:lpstr>
      <vt:lpstr>Slide 35</vt:lpstr>
      <vt:lpstr>Storm Water Fees</vt:lpstr>
      <vt:lpstr>Sales Taxes</vt:lpstr>
      <vt:lpstr>Slide 38</vt:lpstr>
      <vt:lpstr>REET/ Real Estate Excise Tax</vt:lpstr>
      <vt:lpstr>Slide 40</vt:lpstr>
      <vt:lpstr>Slide 41</vt:lpstr>
      <vt:lpstr>Revenues We Do Not Receive Like Other Municipalities:</vt:lpstr>
      <vt:lpstr>Gambling Excise Tax</vt:lpstr>
      <vt:lpstr>Local Option Commercial Parking Tax</vt:lpstr>
      <vt:lpstr>Transportation Benefit Sales Tax</vt:lpstr>
      <vt:lpstr>High Capacity Transportation </vt:lpstr>
      <vt:lpstr>2018 Shared Expected Revenue </vt:lpstr>
      <vt:lpstr>Slide 48</vt:lpstr>
      <vt:lpstr>Government vs. Business</vt:lpstr>
      <vt:lpstr>Challenges for Yacolt: </vt:lpstr>
      <vt:lpstr>Slide 51</vt:lpstr>
      <vt:lpstr>What Changes Have Been Made in 2017?</vt:lpstr>
      <vt:lpstr>Ideas to Increase Revenues</vt:lpstr>
      <vt:lpstr>Estimated Levy Increase </vt:lpstr>
      <vt:lpstr>Slide 55</vt:lpstr>
      <vt:lpstr>2018 Estimated Revenue Budget</vt:lpstr>
      <vt:lpstr>Budget Revenue Estimate 2018</vt:lpstr>
      <vt:lpstr>Budget Comparison Fund Totals</vt:lpstr>
      <vt:lpstr>How Do We Budget?</vt:lpstr>
      <vt:lpstr>Slide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 Budget Revenue Resources</dc:title>
  <dc:creator>Cindy Marbut</dc:creator>
  <cp:lastModifiedBy>owner</cp:lastModifiedBy>
  <cp:revision>273</cp:revision>
  <cp:lastPrinted>2017-09-28T17:51:21Z</cp:lastPrinted>
  <dcterms:created xsi:type="dcterms:W3CDTF">2013-10-14T17:52:46Z</dcterms:created>
  <dcterms:modified xsi:type="dcterms:W3CDTF">2017-10-02T23:49:18Z</dcterms:modified>
</cp:coreProperties>
</file>